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82" r:id="rId3"/>
    <p:sldId id="1080" r:id="rId4"/>
    <p:sldId id="1093" r:id="rId5"/>
    <p:sldId id="1094" r:id="rId6"/>
    <p:sldId id="1092" r:id="rId7"/>
    <p:sldId id="1095" r:id="rId8"/>
    <p:sldId id="1096" r:id="rId9"/>
    <p:sldId id="1097" r:id="rId10"/>
    <p:sldId id="1098" r:id="rId11"/>
    <p:sldId id="1099" r:id="rId12"/>
    <p:sldId id="1101" r:id="rId13"/>
    <p:sldId id="1102" r:id="rId14"/>
    <p:sldId id="1104" r:id="rId15"/>
    <p:sldId id="1103" r:id="rId16"/>
    <p:sldId id="1091" r:id="rId17"/>
    <p:sldId id="60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093"/>
            <p14:sldId id="1094"/>
            <p14:sldId id="1092"/>
            <p14:sldId id="1095"/>
            <p14:sldId id="1096"/>
            <p14:sldId id="1097"/>
            <p14:sldId id="1098"/>
            <p14:sldId id="1099"/>
            <p14:sldId id="1101"/>
            <p14:sldId id="1102"/>
            <p14:sldId id="1104"/>
            <p14:sldId id="1103"/>
            <p14:sldId id="1091"/>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878"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02134749-EDE0-43C0-A6E7-BAA0C566293D}"/>
    <pc:docChg chg="custSel modSld">
      <pc:chgData name="Douglas Harder" userId="2b8d8b750cb213a7" providerId="LiveId" clId="{02134749-EDE0-43C0-A6E7-BAA0C566293D}" dt="2025-02-28T16:35:44.358" v="1" actId="27636"/>
      <pc:docMkLst>
        <pc:docMk/>
      </pc:docMkLst>
      <pc:sldChg chg="modSp mod">
        <pc:chgData name="Douglas Harder" userId="2b8d8b750cb213a7" providerId="LiveId" clId="{02134749-EDE0-43C0-A6E7-BAA0C566293D}" dt="2025-02-28T16:35:44.358" v="1" actId="27636"/>
        <pc:sldMkLst>
          <pc:docMk/>
          <pc:sldMk cId="1159642777" sldId="1101"/>
        </pc:sldMkLst>
        <pc:spChg chg="mod">
          <ac:chgData name="Douglas Harder" userId="2b8d8b750cb213a7" providerId="LiveId" clId="{02134749-EDE0-43C0-A6E7-BAA0C566293D}" dt="2025-02-28T16:35:44.358" v="1" actId="27636"/>
          <ac:spMkLst>
            <pc:docMk/>
            <pc:sldMk cId="1159642777" sldId="1101"/>
            <ac:spMk id="3" creationId="{783B1937-6703-4F59-B8F4-E1E934762CA3}"/>
          </ac:spMkLst>
        </pc:spChg>
      </pc:sldChg>
    </pc:docChg>
  </pc:docChgLst>
  <pc:docChgLst>
    <pc:chgData name="Douglas Harder" userId="2b8d8b750cb213a7" providerId="LiveId" clId="{F98BE435-1EE1-4B14-B6E1-6F92DDD58AA5}"/>
    <pc:docChg chg="custSel modSld">
      <pc:chgData name="Douglas Harder" userId="2b8d8b750cb213a7" providerId="LiveId" clId="{F98BE435-1EE1-4B14-B6E1-6F92DDD58AA5}" dt="2025-01-24T13:20:17.247" v="4"/>
      <pc:docMkLst>
        <pc:docMk/>
      </pc:docMkLst>
      <pc:sldChg chg="delSp modTransition modAnim">
        <pc:chgData name="Douglas Harder" userId="2b8d8b750cb213a7" providerId="LiveId" clId="{F98BE435-1EE1-4B14-B6E1-6F92DDD58AA5}" dt="2025-01-24T13:20:17.247" v="4"/>
        <pc:sldMkLst>
          <pc:docMk/>
          <pc:sldMk cId="656847970" sldId="256"/>
        </pc:sldMkLst>
      </pc:sldChg>
      <pc:sldChg chg="delSp modTransition modAnim">
        <pc:chgData name="Douglas Harder" userId="2b8d8b750cb213a7" providerId="LiveId" clId="{F98BE435-1EE1-4B14-B6E1-6F92DDD58AA5}" dt="2025-01-24T13:20:17.247" v="4"/>
        <pc:sldMkLst>
          <pc:docMk/>
          <pc:sldMk cId="1740462976" sldId="273"/>
        </pc:sldMkLst>
      </pc:sldChg>
      <pc:sldChg chg="delSp modTransition modAnim">
        <pc:chgData name="Douglas Harder" userId="2b8d8b750cb213a7" providerId="LiveId" clId="{F98BE435-1EE1-4B14-B6E1-6F92DDD58AA5}" dt="2025-01-24T13:20:17.247" v="4"/>
        <pc:sldMkLst>
          <pc:docMk/>
          <pc:sldMk cId="886795597" sldId="274"/>
        </pc:sldMkLst>
      </pc:sldChg>
      <pc:sldChg chg="delSp modTransition modAnim">
        <pc:chgData name="Douglas Harder" userId="2b8d8b750cb213a7" providerId="LiveId" clId="{F98BE435-1EE1-4B14-B6E1-6F92DDD58AA5}" dt="2025-01-24T13:20:17.247" v="4"/>
        <pc:sldMkLst>
          <pc:docMk/>
          <pc:sldMk cId="1131585356" sldId="275"/>
        </pc:sldMkLst>
      </pc:sldChg>
      <pc:sldChg chg="delSp modTransition modAnim">
        <pc:chgData name="Douglas Harder" userId="2b8d8b750cb213a7" providerId="LiveId" clId="{F98BE435-1EE1-4B14-B6E1-6F92DDD58AA5}" dt="2025-01-24T13:20:17.247" v="4"/>
        <pc:sldMkLst>
          <pc:docMk/>
          <pc:sldMk cId="4272497073" sldId="276"/>
        </pc:sldMkLst>
      </pc:sldChg>
      <pc:sldChg chg="delSp modTransition modAnim">
        <pc:chgData name="Douglas Harder" userId="2b8d8b750cb213a7" providerId="LiveId" clId="{F98BE435-1EE1-4B14-B6E1-6F92DDD58AA5}" dt="2025-01-24T13:20:17.247" v="4"/>
        <pc:sldMkLst>
          <pc:docMk/>
          <pc:sldMk cId="2835283541" sldId="282"/>
        </pc:sldMkLst>
      </pc:sldChg>
      <pc:sldChg chg="delSp modTransition modAnim">
        <pc:chgData name="Douglas Harder" userId="2b8d8b750cb213a7" providerId="LiveId" clId="{F98BE435-1EE1-4B14-B6E1-6F92DDD58AA5}" dt="2025-01-24T13:20:17.247" v="4"/>
        <pc:sldMkLst>
          <pc:docMk/>
          <pc:sldMk cId="2475975949" sldId="602"/>
        </pc:sldMkLst>
      </pc:sldChg>
      <pc:sldChg chg="delSp modTransition modAnim">
        <pc:chgData name="Douglas Harder" userId="2b8d8b750cb213a7" providerId="LiveId" clId="{F98BE435-1EE1-4B14-B6E1-6F92DDD58AA5}" dt="2025-01-24T13:20:17.247" v="4"/>
        <pc:sldMkLst>
          <pc:docMk/>
          <pc:sldMk cId="3550680825" sldId="1080"/>
        </pc:sldMkLst>
      </pc:sldChg>
      <pc:sldChg chg="delSp modTransition modAnim">
        <pc:chgData name="Douglas Harder" userId="2b8d8b750cb213a7" providerId="LiveId" clId="{F98BE435-1EE1-4B14-B6E1-6F92DDD58AA5}" dt="2025-01-24T13:20:17.247" v="4"/>
        <pc:sldMkLst>
          <pc:docMk/>
          <pc:sldMk cId="3728784811" sldId="1091"/>
        </pc:sldMkLst>
      </pc:sldChg>
      <pc:sldChg chg="delSp modTransition modAnim">
        <pc:chgData name="Douglas Harder" userId="2b8d8b750cb213a7" providerId="LiveId" clId="{F98BE435-1EE1-4B14-B6E1-6F92DDD58AA5}" dt="2025-01-24T13:20:17.247" v="4"/>
        <pc:sldMkLst>
          <pc:docMk/>
          <pc:sldMk cId="2603880722" sldId="1092"/>
        </pc:sldMkLst>
      </pc:sldChg>
      <pc:sldChg chg="delSp modTransition modAnim">
        <pc:chgData name="Douglas Harder" userId="2b8d8b750cb213a7" providerId="LiveId" clId="{F98BE435-1EE1-4B14-B6E1-6F92DDD58AA5}" dt="2025-01-24T13:20:17.247" v="4"/>
        <pc:sldMkLst>
          <pc:docMk/>
          <pc:sldMk cId="971067001" sldId="1093"/>
        </pc:sldMkLst>
      </pc:sldChg>
      <pc:sldChg chg="delSp modTransition modAnim">
        <pc:chgData name="Douglas Harder" userId="2b8d8b750cb213a7" providerId="LiveId" clId="{F98BE435-1EE1-4B14-B6E1-6F92DDD58AA5}" dt="2025-01-24T13:20:17.247" v="4"/>
        <pc:sldMkLst>
          <pc:docMk/>
          <pc:sldMk cId="1639676190" sldId="1094"/>
        </pc:sldMkLst>
      </pc:sldChg>
      <pc:sldChg chg="delSp modSp mod modTransition modAnim">
        <pc:chgData name="Douglas Harder" userId="2b8d8b750cb213a7" providerId="LiveId" clId="{F98BE435-1EE1-4B14-B6E1-6F92DDD58AA5}" dt="2025-01-24T13:20:17.247" v="4"/>
        <pc:sldMkLst>
          <pc:docMk/>
          <pc:sldMk cId="2868718318" sldId="1095"/>
        </pc:sldMkLst>
        <pc:spChg chg="mod">
          <ac:chgData name="Douglas Harder" userId="2b8d8b750cb213a7" providerId="LiveId" clId="{F98BE435-1EE1-4B14-B6E1-6F92DDD58AA5}" dt="2025-01-24T13:20:15.023" v="1" actId="27636"/>
          <ac:spMkLst>
            <pc:docMk/>
            <pc:sldMk cId="2868718318" sldId="1095"/>
            <ac:spMk id="3" creationId="{783B1937-6703-4F59-B8F4-E1E934762CA3}"/>
          </ac:spMkLst>
        </pc:spChg>
      </pc:sldChg>
      <pc:sldChg chg="delSp modTransition modAnim">
        <pc:chgData name="Douglas Harder" userId="2b8d8b750cb213a7" providerId="LiveId" clId="{F98BE435-1EE1-4B14-B6E1-6F92DDD58AA5}" dt="2025-01-24T13:20:17.247" v="4"/>
        <pc:sldMkLst>
          <pc:docMk/>
          <pc:sldMk cId="2164101297" sldId="1096"/>
        </pc:sldMkLst>
      </pc:sldChg>
      <pc:sldChg chg="delSp modTransition modAnim">
        <pc:chgData name="Douglas Harder" userId="2b8d8b750cb213a7" providerId="LiveId" clId="{F98BE435-1EE1-4B14-B6E1-6F92DDD58AA5}" dt="2025-01-24T13:20:17.247" v="4"/>
        <pc:sldMkLst>
          <pc:docMk/>
          <pc:sldMk cId="2517637076" sldId="1097"/>
        </pc:sldMkLst>
      </pc:sldChg>
      <pc:sldChg chg="delSp modTransition modAnim">
        <pc:chgData name="Douglas Harder" userId="2b8d8b750cb213a7" providerId="LiveId" clId="{F98BE435-1EE1-4B14-B6E1-6F92DDD58AA5}" dt="2025-01-24T13:20:17.247" v="4"/>
        <pc:sldMkLst>
          <pc:docMk/>
          <pc:sldMk cId="609967196" sldId="1098"/>
        </pc:sldMkLst>
      </pc:sldChg>
      <pc:sldChg chg="delSp modSp mod modTransition modAnim">
        <pc:chgData name="Douglas Harder" userId="2b8d8b750cb213a7" providerId="LiveId" clId="{F98BE435-1EE1-4B14-B6E1-6F92DDD58AA5}" dt="2025-01-24T13:20:17.247" v="4"/>
        <pc:sldMkLst>
          <pc:docMk/>
          <pc:sldMk cId="608974353" sldId="1099"/>
        </pc:sldMkLst>
        <pc:spChg chg="mod">
          <ac:chgData name="Douglas Harder" userId="2b8d8b750cb213a7" providerId="LiveId" clId="{F98BE435-1EE1-4B14-B6E1-6F92DDD58AA5}" dt="2025-01-24T13:20:15.033" v="2" actId="27636"/>
          <ac:spMkLst>
            <pc:docMk/>
            <pc:sldMk cId="608974353" sldId="1099"/>
            <ac:spMk id="3" creationId="{783B1937-6703-4F59-B8F4-E1E934762CA3}"/>
          </ac:spMkLst>
        </pc:spChg>
      </pc:sldChg>
      <pc:sldChg chg="delSp modSp mod modTransition modAnim">
        <pc:chgData name="Douglas Harder" userId="2b8d8b750cb213a7" providerId="LiveId" clId="{F98BE435-1EE1-4B14-B6E1-6F92DDD58AA5}" dt="2025-01-24T13:20:17.247" v="4"/>
        <pc:sldMkLst>
          <pc:docMk/>
          <pc:sldMk cId="1159642777" sldId="1101"/>
        </pc:sldMkLst>
        <pc:spChg chg="mod">
          <ac:chgData name="Douglas Harder" userId="2b8d8b750cb213a7" providerId="LiveId" clId="{F98BE435-1EE1-4B14-B6E1-6F92DDD58AA5}" dt="2025-01-24T13:20:15.038" v="3" actId="27636"/>
          <ac:spMkLst>
            <pc:docMk/>
            <pc:sldMk cId="1159642777" sldId="1101"/>
            <ac:spMk id="3" creationId="{783B1937-6703-4F59-B8F4-E1E934762CA3}"/>
          </ac:spMkLst>
        </pc:spChg>
      </pc:sldChg>
      <pc:sldChg chg="delSp modTransition modAnim">
        <pc:chgData name="Douglas Harder" userId="2b8d8b750cb213a7" providerId="LiveId" clId="{F98BE435-1EE1-4B14-B6E1-6F92DDD58AA5}" dt="2025-01-24T13:20:17.247" v="4"/>
        <pc:sldMkLst>
          <pc:docMk/>
          <pc:sldMk cId="1926929756" sldId="1102"/>
        </pc:sldMkLst>
      </pc:sldChg>
      <pc:sldChg chg="delSp modTransition modAnim">
        <pc:chgData name="Douglas Harder" userId="2b8d8b750cb213a7" providerId="LiveId" clId="{F98BE435-1EE1-4B14-B6E1-6F92DDD58AA5}" dt="2025-01-24T13:20:17.247" v="4"/>
        <pc:sldMkLst>
          <pc:docMk/>
          <pc:sldMk cId="600850708" sldId="1103"/>
        </pc:sldMkLst>
      </pc:sldChg>
      <pc:sldChg chg="delSp modTransition modAnim">
        <pc:chgData name="Douglas Harder" userId="2b8d8b750cb213a7" providerId="LiveId" clId="{F98BE435-1EE1-4B14-B6E1-6F92DDD58AA5}" dt="2025-01-24T13:20:17.247" v="4"/>
        <pc:sldMkLst>
          <pc:docMk/>
          <pc:sldMk cId="593711191" sldId="11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2025-02-28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Evaluating a polynomial at a point and Horner's rule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Evaluating a polynomial at a point and Horner's rule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Evaluating a polynomial at a point and Horner's rule</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Evaluating a polynomial at a point and Horner's rule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Evaluating a polynomial at a point and Horner's rule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Evaluating a polynomial at a point and Horner's rule</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Evaluating a polynomial at a point and Horner's rule</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Evaluating a polynomial at a point and Horner's rule</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Evaluating a polynomial at a point and Horner's rule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Evaluating a polynomial at a point and Horner's rule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Evaluating a polynomial at a point and Horner's rule</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Evaluating a polynomial at a point</a:t>
            </a:r>
            <a:br>
              <a:rPr lang="en-US" dirty="0"/>
            </a:br>
            <a:r>
              <a:rPr lang="en-US" dirty="0"/>
              <a:t>and Horner’s rule</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A more efficient approach:</a:t>
            </a:r>
          </a:p>
          <a:p>
            <a:pPr marL="800100" lvl="2" indent="0">
              <a:buNone/>
            </a:pPr>
            <a:r>
              <a:rPr lang="en-US" sz="1600" dirty="0">
                <a:latin typeface="Consolas" panose="020B0609020204030204" pitchFamily="49" charset="0"/>
              </a:rPr>
              <a:t>template &lt;</a:t>
            </a:r>
            <a:r>
              <a:rPr lang="en-US" sz="1600" dirty="0" err="1">
                <a:latin typeface="Consolas" panose="020B0609020204030204" pitchFamily="49" charset="0"/>
              </a:rPr>
              <a:t>typename</a:t>
            </a:r>
            <a:r>
              <a:rPr lang="en-US" sz="1600" dirty="0">
                <a:latin typeface="Consolas" panose="020B0609020204030204" pitchFamily="49" charset="0"/>
              </a:rPr>
              <a:t> T&gt;</a:t>
            </a:r>
          </a:p>
          <a:p>
            <a:pPr marL="800100" lvl="2" indent="0">
              <a:buNone/>
            </a:pPr>
            <a:r>
              <a:rPr lang="en-US" sz="1600" dirty="0">
                <a:latin typeface="Consolas" panose="020B0609020204030204" pitchFamily="49" charset="0"/>
              </a:rPr>
              <a:t>T </a:t>
            </a:r>
            <a:r>
              <a:rPr lang="en-US" sz="1600" dirty="0" err="1">
                <a:latin typeface="Consolas" panose="020B0609020204030204" pitchFamily="49" charset="0"/>
              </a:rPr>
              <a:t>polyval_O_n_ln_n_rec</a:t>
            </a:r>
            <a:r>
              <a:rPr lang="en-US" sz="1600" dirty="0">
                <a:latin typeface="Consolas" panose="020B0609020204030204" pitchFamily="49" charset="0"/>
              </a:rPr>
              <a:t>( T </a:t>
            </a:r>
            <a:r>
              <a:rPr lang="en-US" sz="1600" dirty="0" err="1">
                <a:latin typeface="Consolas" panose="020B0609020204030204" pitchFamily="49" charset="0"/>
              </a:rPr>
              <a:t>coeffs</a:t>
            </a:r>
            <a:r>
              <a:rPr lang="en-US" sz="1600" dirty="0">
                <a:latin typeface="Consolas" panose="020B0609020204030204" pitchFamily="49" charset="0"/>
              </a:rPr>
              <a:t>[], unsigned int degree, T x ) {</a:t>
            </a:r>
          </a:p>
          <a:p>
            <a:pPr marL="800100" lvl="2" indent="0">
              <a:buNone/>
            </a:pPr>
            <a:r>
              <a:rPr lang="en-US" sz="1600" dirty="0">
                <a:latin typeface="Consolas" panose="020B0609020204030204" pitchFamily="49" charset="0"/>
              </a:rPr>
              <a:t>    T result{ </a:t>
            </a:r>
            <a:r>
              <a:rPr lang="en-US" sz="1600" dirty="0" err="1">
                <a:latin typeface="Consolas" panose="020B0609020204030204" pitchFamily="49" charset="0"/>
              </a:rPr>
              <a:t>coeffs</a:t>
            </a:r>
            <a:r>
              <a:rPr lang="en-US" sz="1600" dirty="0">
                <a:latin typeface="Consolas" panose="020B0609020204030204" pitchFamily="49" charset="0"/>
              </a:rPr>
              <a:t>[0]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 unsigned int k{1}; k &lt;= degree; ++k ) {</a:t>
            </a:r>
          </a:p>
          <a:p>
            <a:pPr marL="800100" lvl="2" indent="0">
              <a:buNone/>
            </a:pPr>
            <a:r>
              <a:rPr lang="en-US" sz="1600" dirty="0">
                <a:latin typeface="Consolas" panose="020B0609020204030204" pitchFamily="49" charset="0"/>
              </a:rPr>
              <a:t>        result += </a:t>
            </a:r>
            <a:r>
              <a:rPr lang="en-US" sz="1600" dirty="0" err="1">
                <a:latin typeface="Consolas" panose="020B0609020204030204" pitchFamily="49" charset="0"/>
              </a:rPr>
              <a:t>coeffs</a:t>
            </a:r>
            <a:r>
              <a:rPr lang="en-US" sz="1600" dirty="0">
                <a:latin typeface="Consolas" panose="020B0609020204030204" pitchFamily="49" charset="0"/>
              </a:rPr>
              <a:t>[k]*</a:t>
            </a:r>
            <a:r>
              <a:rPr lang="en-US" sz="1600" dirty="0" err="1">
                <a:latin typeface="Consolas" panose="020B0609020204030204" pitchFamily="49" charset="0"/>
              </a:rPr>
              <a:t>pow_O_ln_n_rec</a:t>
            </a:r>
            <a:r>
              <a:rPr lang="en-US" sz="1600" dirty="0">
                <a:latin typeface="Consolas" panose="020B0609020204030204" pitchFamily="49" charset="0"/>
              </a:rPr>
              <a:t>( x, k );</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result;</a:t>
            </a:r>
          </a:p>
          <a:p>
            <a:pPr marL="800100" lvl="2" indent="0">
              <a:buNone/>
            </a:pPr>
            <a:r>
              <a:rPr lang="en-US" sz="1600" dirty="0">
                <a:latin typeface="Consolas" panose="020B0609020204030204" pitchFamily="49" charset="0"/>
              </a:rPr>
              <a: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graphicFrame>
        <p:nvGraphicFramePr>
          <p:cNvPr id="7" name="Object 6">
            <a:extLst>
              <a:ext uri="{FF2B5EF4-FFF2-40B4-BE49-F238E27FC236}">
                <a16:creationId xmlns:a16="http://schemas.microsoft.com/office/drawing/2014/main" id="{63ACF97B-E200-49EC-8D4C-61EFFDE2200F}"/>
              </a:ext>
            </a:extLst>
          </p:cNvPr>
          <p:cNvGraphicFramePr>
            <a:graphicFrameLocks noChangeAspect="1"/>
          </p:cNvGraphicFramePr>
          <p:nvPr>
            <p:extLst>
              <p:ext uri="{D42A27DB-BD31-4B8C-83A1-F6EECF244321}">
                <p14:modId xmlns:p14="http://schemas.microsoft.com/office/powerpoint/2010/main" val="3410846266"/>
              </p:ext>
            </p:extLst>
          </p:nvPr>
        </p:nvGraphicFramePr>
        <p:xfrm>
          <a:off x="7164431" y="4140462"/>
          <a:ext cx="1411288" cy="493713"/>
        </p:xfrm>
        <a:graphic>
          <a:graphicData uri="http://schemas.openxmlformats.org/presentationml/2006/ole">
            <mc:AlternateContent xmlns:mc="http://schemas.openxmlformats.org/markup-compatibility/2006">
              <mc:Choice xmlns:v="urn:schemas-microsoft-com:vml" Requires="v">
                <p:oleObj name="Equation" r:id="rId3" imgW="723600" imgH="253800" progId="Equation.DSMT4">
                  <p:embed/>
                </p:oleObj>
              </mc:Choice>
              <mc:Fallback>
                <p:oleObj name="Equation" r:id="rId3" imgW="723600" imgH="253800" progId="Equation.DSMT4">
                  <p:embed/>
                  <p:pic>
                    <p:nvPicPr>
                      <p:cNvPr id="7" name="Object 6">
                        <a:extLst>
                          <a:ext uri="{FF2B5EF4-FFF2-40B4-BE49-F238E27FC236}">
                            <a16:creationId xmlns:a16="http://schemas.microsoft.com/office/drawing/2014/main" id="{63ACF97B-E200-49EC-8D4C-61EFFDE2200F}"/>
                          </a:ext>
                        </a:extLst>
                      </p:cNvPr>
                      <p:cNvPicPr/>
                      <p:nvPr/>
                    </p:nvPicPr>
                    <p:blipFill>
                      <a:blip r:embed="rId4"/>
                      <a:stretch>
                        <a:fillRect/>
                      </a:stretch>
                    </p:blipFill>
                    <p:spPr>
                      <a:xfrm>
                        <a:off x="7164431" y="4140462"/>
                        <a:ext cx="1411288" cy="493713"/>
                      </a:xfrm>
                      <a:prstGeom prst="rect">
                        <a:avLst/>
                      </a:prstGeom>
                    </p:spPr>
                  </p:pic>
                </p:oleObj>
              </mc:Fallback>
            </mc:AlternateContent>
          </a:graphicData>
        </a:graphic>
      </p:graphicFrame>
      <p:sp>
        <p:nvSpPr>
          <p:cNvPr id="8" name="Rectangle 7"/>
          <p:cNvSpPr/>
          <p:nvPr/>
        </p:nvSpPr>
        <p:spPr>
          <a:xfrm>
            <a:off x="3298071" y="6219965"/>
            <a:ext cx="422863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C++ code is meant to demonstrate sub-optimal algorithms not required on the examination</a:t>
            </a:r>
            <a:endParaRPr lang="en-CA" sz="11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830" y="6281931"/>
            <a:ext cx="396241" cy="399289"/>
          </a:xfrm>
          <a:prstGeom prst="rect">
            <a:avLst/>
          </a:prstGeom>
        </p:spPr>
      </p:pic>
    </p:spTree>
    <p:custDataLst>
      <p:tags r:id="rId1"/>
    </p:custDataLst>
    <p:extLst>
      <p:ext uri="{BB962C8B-B14F-4D97-AF65-F5344CB8AC3E}">
        <p14:creationId xmlns:p14="http://schemas.microsoft.com/office/powerpoint/2010/main" val="60996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138805"/>
            <a:ext cx="8686800" cy="4525963"/>
          </a:xfrm>
        </p:spPr>
        <p:txBody>
          <a:bodyPr>
            <a:normAutofit fontScale="92500" lnSpcReduction="20000"/>
          </a:bodyPr>
          <a:lstStyle/>
          <a:p>
            <a:r>
              <a:rPr lang="en-US" dirty="0"/>
              <a:t>An iterative means of calculating </a:t>
            </a:r>
            <a:r>
              <a:rPr lang="en-US" i="1" dirty="0" err="1">
                <a:latin typeface="Times New Roman" panose="02020603050405020304" pitchFamily="18" charset="0"/>
              </a:rPr>
              <a:t>x</a:t>
            </a:r>
            <a:r>
              <a:rPr lang="en-US" i="1" baseline="30000" dirty="0" err="1">
                <a:latin typeface="Times New Roman" panose="02020603050405020304" pitchFamily="18" charset="0"/>
              </a:rPr>
              <a:t>n</a:t>
            </a:r>
            <a:r>
              <a:rPr lang="en-US" dirty="0"/>
              <a:t>:</a:t>
            </a:r>
          </a:p>
          <a:p>
            <a:pPr marL="800100" lvl="2" indent="0">
              <a:buNone/>
            </a:pPr>
            <a:r>
              <a:rPr lang="en-US" sz="1600" dirty="0">
                <a:latin typeface="Consolas" panose="020B0609020204030204" pitchFamily="49" charset="0"/>
              </a:rPr>
              <a:t>template &lt;</a:t>
            </a:r>
            <a:r>
              <a:rPr lang="en-US" sz="1600" dirty="0" err="1">
                <a:latin typeface="Consolas" panose="020B0609020204030204" pitchFamily="49" charset="0"/>
              </a:rPr>
              <a:t>typename</a:t>
            </a:r>
            <a:r>
              <a:rPr lang="en-US" sz="1600" dirty="0">
                <a:latin typeface="Consolas" panose="020B0609020204030204" pitchFamily="49" charset="0"/>
              </a:rPr>
              <a:t> T&gt;</a:t>
            </a:r>
          </a:p>
          <a:p>
            <a:pPr marL="800100" lvl="2" indent="0">
              <a:buNone/>
            </a:pPr>
            <a:r>
              <a:rPr lang="en-US" sz="1600" dirty="0">
                <a:latin typeface="Consolas" panose="020B0609020204030204" pitchFamily="49" charset="0"/>
              </a:rPr>
              <a:t>T </a:t>
            </a:r>
            <a:r>
              <a:rPr lang="en-US" sz="1600" dirty="0" err="1">
                <a:latin typeface="Consolas" panose="020B0609020204030204" pitchFamily="49" charset="0"/>
              </a:rPr>
              <a:t>pow_O_ln_n_iter</a:t>
            </a:r>
            <a:r>
              <a:rPr lang="en-US" sz="1600" dirty="0">
                <a:latin typeface="Consolas" panose="020B0609020204030204" pitchFamily="49" charset="0"/>
              </a:rPr>
              <a:t>( T x, int n ) {</a:t>
            </a:r>
          </a:p>
          <a:p>
            <a:pPr marL="800100" lvl="2" indent="0">
              <a:buNone/>
            </a:pPr>
            <a:r>
              <a:rPr lang="en-US" sz="1600" dirty="0">
                <a:latin typeface="Consolas" panose="020B0609020204030204" pitchFamily="49" charset="0"/>
              </a:rPr>
              <a:t>    if ( n &gt;= 0 ) {</a:t>
            </a:r>
          </a:p>
          <a:p>
            <a:pPr marL="800100" lvl="2" indent="0">
              <a:buNone/>
            </a:pPr>
            <a:r>
              <a:rPr lang="en-US" sz="1600" dirty="0">
                <a:latin typeface="Consolas" panose="020B0609020204030204" pitchFamily="49" charset="0"/>
              </a:rPr>
              <a:t>        T result{ 1.0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 ; n &gt; 0; n &lt;&lt;= 1, x *= x ) {</a:t>
            </a:r>
          </a:p>
          <a:p>
            <a:pPr marL="800100" lvl="2" indent="0">
              <a:buNone/>
            </a:pPr>
            <a:r>
              <a:rPr lang="en-US" sz="1600" dirty="0">
                <a:latin typeface="Consolas" panose="020B0609020204030204" pitchFamily="49" charset="0"/>
              </a:rPr>
              <a:t>            if ( (n&amp;1) == 1 ) {</a:t>
            </a:r>
          </a:p>
          <a:p>
            <a:pPr marL="800100" lvl="2" indent="0">
              <a:buNone/>
            </a:pPr>
            <a:r>
              <a:rPr lang="en-US" sz="1600" dirty="0">
                <a:latin typeface="Consolas" panose="020B0609020204030204" pitchFamily="49" charset="0"/>
              </a:rPr>
              <a:t>                result *= x;</a:t>
            </a:r>
          </a:p>
          <a:p>
            <a:pPr marL="800100" lvl="2" indent="0">
              <a:buNone/>
            </a:pP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result;</a:t>
            </a:r>
          </a:p>
          <a:p>
            <a:pPr marL="800100" lvl="2" indent="0">
              <a:buNone/>
            </a:pPr>
            <a:r>
              <a:rPr lang="en-US" sz="1600" dirty="0">
                <a:latin typeface="Consolas" panose="020B0609020204030204" pitchFamily="49" charset="0"/>
              </a:rPr>
              <a:t>    } else if ( n == INT_MIN ) {</a:t>
            </a:r>
          </a:p>
          <a:p>
            <a:pPr marL="800100" lvl="2" indent="0">
              <a:buNone/>
            </a:pPr>
            <a:r>
              <a:rPr lang="en-US" sz="1600" dirty="0">
                <a:latin typeface="Consolas" panose="020B0609020204030204" pitchFamily="49" charset="0"/>
              </a:rPr>
              <a:t>        return </a:t>
            </a:r>
            <a:r>
              <a:rPr lang="en-US" sz="1600" dirty="0" err="1">
                <a:latin typeface="Consolas" panose="020B0609020204030204" pitchFamily="49" charset="0"/>
              </a:rPr>
              <a:t>pow_O_ln_n_iter</a:t>
            </a:r>
            <a:r>
              <a:rPr lang="en-US" sz="1600" dirty="0">
                <a:latin typeface="Consolas" panose="020B0609020204030204" pitchFamily="49" charset="0"/>
              </a:rPr>
              <a:t>( 1.0/x, -(n + 1) )/x;</a:t>
            </a:r>
          </a:p>
          <a:p>
            <a:pPr marL="800100" lvl="2" indent="0">
              <a:buNone/>
            </a:pPr>
            <a:r>
              <a:rPr lang="en-US" sz="1600" dirty="0">
                <a:latin typeface="Consolas" panose="020B0609020204030204" pitchFamily="49" charset="0"/>
              </a:rPr>
              <a:t>    } else {</a:t>
            </a:r>
          </a:p>
          <a:p>
            <a:pPr marL="800100" lvl="2" indent="0">
              <a:buNone/>
            </a:pPr>
            <a:r>
              <a:rPr lang="en-US" sz="1600" dirty="0">
                <a:latin typeface="Consolas" panose="020B0609020204030204" pitchFamily="49" charset="0"/>
              </a:rPr>
              <a:t>        return </a:t>
            </a:r>
            <a:r>
              <a:rPr lang="en-US" sz="1600" dirty="0" err="1">
                <a:latin typeface="Consolas" panose="020B0609020204030204" pitchFamily="49" charset="0"/>
              </a:rPr>
              <a:t>pow_O_ln_n_iter</a:t>
            </a:r>
            <a:r>
              <a:rPr lang="en-US" sz="1600" dirty="0">
                <a:latin typeface="Consolas" panose="020B0609020204030204" pitchFamily="49" charset="0"/>
              </a:rPr>
              <a:t>( 1.0/x, -n );</a:t>
            </a:r>
          </a:p>
          <a:p>
            <a:pPr marL="800100" lvl="2" indent="0">
              <a:buNone/>
            </a:pP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a:t>
            </a:r>
            <a:endParaRPr lang="en-US" sz="1700" dirty="0">
              <a:latin typeface="Consolas" panose="020B0609020204030204" pitchFamily="49"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graphicFrame>
        <p:nvGraphicFramePr>
          <p:cNvPr id="10" name="Object 9">
            <a:extLst>
              <a:ext uri="{FF2B5EF4-FFF2-40B4-BE49-F238E27FC236}">
                <a16:creationId xmlns:a16="http://schemas.microsoft.com/office/drawing/2014/main" id="{C4BC9FEC-2E23-4626-B776-D4341A99D668}"/>
              </a:ext>
            </a:extLst>
          </p:cNvPr>
          <p:cNvGraphicFramePr>
            <a:graphicFrameLocks noChangeAspect="1"/>
          </p:cNvGraphicFramePr>
          <p:nvPr>
            <p:extLst>
              <p:ext uri="{D42A27DB-BD31-4B8C-83A1-F6EECF244321}">
                <p14:modId xmlns:p14="http://schemas.microsoft.com/office/powerpoint/2010/main" val="702343216"/>
              </p:ext>
            </p:extLst>
          </p:nvPr>
        </p:nvGraphicFramePr>
        <p:xfrm>
          <a:off x="7092950" y="4162862"/>
          <a:ext cx="1212850" cy="495300"/>
        </p:xfrm>
        <a:graphic>
          <a:graphicData uri="http://schemas.openxmlformats.org/presentationml/2006/ole">
            <mc:AlternateContent xmlns:mc="http://schemas.openxmlformats.org/markup-compatibility/2006">
              <mc:Choice xmlns:v="urn:schemas-microsoft-com:vml" Requires="v">
                <p:oleObj name="Equation" r:id="rId3" imgW="622080" imgH="253800" progId="Equation.DSMT4">
                  <p:embed/>
                </p:oleObj>
              </mc:Choice>
              <mc:Fallback>
                <p:oleObj name="Equation" r:id="rId3" imgW="622080" imgH="253800" progId="Equation.DSMT4">
                  <p:embed/>
                  <p:pic>
                    <p:nvPicPr>
                      <p:cNvPr id="10" name="Object 9">
                        <a:extLst>
                          <a:ext uri="{FF2B5EF4-FFF2-40B4-BE49-F238E27FC236}">
                            <a16:creationId xmlns:a16="http://schemas.microsoft.com/office/drawing/2014/main" id="{C4BC9FEC-2E23-4626-B776-D4341A99D668}"/>
                          </a:ext>
                        </a:extLst>
                      </p:cNvPr>
                      <p:cNvPicPr/>
                      <p:nvPr/>
                    </p:nvPicPr>
                    <p:blipFill>
                      <a:blip r:embed="rId4"/>
                      <a:stretch>
                        <a:fillRect/>
                      </a:stretch>
                    </p:blipFill>
                    <p:spPr>
                      <a:xfrm>
                        <a:off x="7092950" y="4162862"/>
                        <a:ext cx="1212850" cy="4953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522E138-686B-4056-9D1E-E9EB32461DB4}"/>
              </a:ext>
            </a:extLst>
          </p:cNvPr>
          <p:cNvGraphicFramePr>
            <a:graphicFrameLocks noChangeAspect="1"/>
          </p:cNvGraphicFramePr>
          <p:nvPr>
            <p:extLst>
              <p:ext uri="{D42A27DB-BD31-4B8C-83A1-F6EECF244321}">
                <p14:modId xmlns:p14="http://schemas.microsoft.com/office/powerpoint/2010/main" val="1872101422"/>
              </p:ext>
            </p:extLst>
          </p:nvPr>
        </p:nvGraphicFramePr>
        <p:xfrm>
          <a:off x="5691260" y="2206114"/>
          <a:ext cx="2341563" cy="358775"/>
        </p:xfrm>
        <a:graphic>
          <a:graphicData uri="http://schemas.openxmlformats.org/presentationml/2006/ole">
            <mc:AlternateContent xmlns:mc="http://schemas.openxmlformats.org/markup-compatibility/2006">
              <mc:Choice xmlns:v="urn:schemas-microsoft-com:vml" Requires="v">
                <p:oleObj name="Equation" r:id="rId5" imgW="1320480" imgH="203040" progId="Equation.DSMT4">
                  <p:embed/>
                </p:oleObj>
              </mc:Choice>
              <mc:Fallback>
                <p:oleObj name="Equation" r:id="rId5" imgW="1320480" imgH="203040" progId="Equation.DSMT4">
                  <p:embed/>
                  <p:pic>
                    <p:nvPicPr>
                      <p:cNvPr id="11" name="Object 10">
                        <a:extLst>
                          <a:ext uri="{FF2B5EF4-FFF2-40B4-BE49-F238E27FC236}">
                            <a16:creationId xmlns:a16="http://schemas.microsoft.com/office/drawing/2014/main" id="{A522E138-686B-4056-9D1E-E9EB32461DB4}"/>
                          </a:ext>
                        </a:extLst>
                      </p:cNvPr>
                      <p:cNvPicPr/>
                      <p:nvPr/>
                    </p:nvPicPr>
                    <p:blipFill>
                      <a:blip r:embed="rId6"/>
                      <a:stretch>
                        <a:fillRect/>
                      </a:stretch>
                    </p:blipFill>
                    <p:spPr>
                      <a:xfrm>
                        <a:off x="5691260" y="2206114"/>
                        <a:ext cx="2341563" cy="358775"/>
                      </a:xfrm>
                      <a:prstGeom prst="rect">
                        <a:avLst/>
                      </a:prstGeom>
                    </p:spPr>
                  </p:pic>
                </p:oleObj>
              </mc:Fallback>
            </mc:AlternateContent>
          </a:graphicData>
        </a:graphic>
      </p:graphicFrame>
      <p:sp>
        <p:nvSpPr>
          <p:cNvPr id="9" name="Rectangle 8"/>
          <p:cNvSpPr/>
          <p:nvPr/>
        </p:nvSpPr>
        <p:spPr>
          <a:xfrm>
            <a:off x="3298071" y="6219965"/>
            <a:ext cx="422863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C++ code is meant to demonstrate sub-optimal algorithms not required on the examination</a:t>
            </a:r>
            <a:endParaRPr lang="en-CA" sz="1100"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1830" y="6281931"/>
            <a:ext cx="396241" cy="399289"/>
          </a:xfrm>
          <a:prstGeom prst="rect">
            <a:avLst/>
          </a:prstGeom>
        </p:spPr>
      </p:pic>
    </p:spTree>
    <p:custDataLst>
      <p:tags r:id="rId1"/>
    </p:custDataLst>
    <p:extLst>
      <p:ext uri="{BB962C8B-B14F-4D97-AF65-F5344CB8AC3E}">
        <p14:creationId xmlns:p14="http://schemas.microsoft.com/office/powerpoint/2010/main" val="6089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469903"/>
          </a:xfrm>
        </p:spPr>
        <p:txBody>
          <a:bodyPr>
            <a:normAutofit/>
          </a:bodyPr>
          <a:lstStyle/>
          <a:p>
            <a:r>
              <a:rPr lang="en-US" dirty="0"/>
              <a:t>An even more efficient approach:</a:t>
            </a:r>
          </a:p>
          <a:p>
            <a:pPr marL="800100" lvl="2" indent="0">
              <a:buNone/>
            </a:pPr>
            <a:r>
              <a:rPr lang="en-US" sz="1600" dirty="0">
                <a:latin typeface="Consolas" panose="020B0609020204030204" pitchFamily="49" charset="0"/>
              </a:rPr>
              <a:t>template &lt;</a:t>
            </a:r>
            <a:r>
              <a:rPr lang="en-US" sz="1600" dirty="0" err="1">
                <a:latin typeface="Consolas" panose="020B0609020204030204" pitchFamily="49" charset="0"/>
              </a:rPr>
              <a:t>typename</a:t>
            </a:r>
            <a:r>
              <a:rPr lang="en-US" sz="1600" dirty="0">
                <a:latin typeface="Consolas" panose="020B0609020204030204" pitchFamily="49" charset="0"/>
              </a:rPr>
              <a:t> T&gt;</a:t>
            </a:r>
          </a:p>
          <a:p>
            <a:pPr marL="800100" lvl="2" indent="0">
              <a:buNone/>
            </a:pPr>
            <a:r>
              <a:rPr lang="en-US" sz="1600" dirty="0">
                <a:latin typeface="Consolas" panose="020B0609020204030204" pitchFamily="49" charset="0"/>
              </a:rPr>
              <a:t>T </a:t>
            </a:r>
            <a:r>
              <a:rPr lang="en-US" sz="1600" dirty="0" err="1">
                <a:latin typeface="Consolas" panose="020B0609020204030204" pitchFamily="49" charset="0"/>
              </a:rPr>
              <a:t>polyval_O_n</a:t>
            </a:r>
            <a:r>
              <a:rPr lang="en-US" sz="1600" dirty="0">
                <a:latin typeface="Consolas" panose="020B0609020204030204" pitchFamily="49" charset="0"/>
              </a:rPr>
              <a:t>( T </a:t>
            </a:r>
            <a:r>
              <a:rPr lang="en-US" sz="1600" dirty="0" err="1">
                <a:latin typeface="Consolas" panose="020B0609020204030204" pitchFamily="49" charset="0"/>
              </a:rPr>
              <a:t>coeffs</a:t>
            </a:r>
            <a:r>
              <a:rPr lang="en-US" sz="1600" dirty="0">
                <a:latin typeface="Consolas" panose="020B0609020204030204" pitchFamily="49" charset="0"/>
              </a:rPr>
              <a:t>[], unsigned int degree, T x ) {</a:t>
            </a:r>
          </a:p>
          <a:p>
            <a:pPr marL="800100" lvl="2" indent="0">
              <a:buNone/>
            </a:pPr>
            <a:r>
              <a:rPr lang="en-US" sz="1600" dirty="0">
                <a:latin typeface="Consolas" panose="020B0609020204030204" pitchFamily="49" charset="0"/>
              </a:rPr>
              <a:t>    T result{ </a:t>
            </a:r>
            <a:r>
              <a:rPr lang="en-US" sz="1600" dirty="0" err="1">
                <a:latin typeface="Consolas" panose="020B0609020204030204" pitchFamily="49" charset="0"/>
              </a:rPr>
              <a:t>coeffs</a:t>
            </a:r>
            <a:r>
              <a:rPr lang="en-US" sz="1600" dirty="0">
                <a:latin typeface="Consolas" panose="020B0609020204030204" pitchFamily="49" charset="0"/>
              </a:rPr>
              <a:t>[0] };</a:t>
            </a:r>
          </a:p>
          <a:p>
            <a:pPr marL="800100" lvl="2" indent="0">
              <a:buNone/>
            </a:pPr>
            <a:r>
              <a:rPr lang="en-US" sz="1600" dirty="0">
                <a:latin typeface="Consolas" panose="020B0609020204030204" pitchFamily="49" charset="0"/>
              </a:rPr>
              <a:t>    T term{ 1.0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 unsigned int k{1}; k &lt;= degree; ++k ) {</a:t>
            </a:r>
          </a:p>
          <a:p>
            <a:pPr marL="800100" lvl="2" indent="0">
              <a:buNone/>
            </a:pPr>
            <a:r>
              <a:rPr lang="en-US" sz="1600" dirty="0">
                <a:latin typeface="Consolas" panose="020B0609020204030204" pitchFamily="49" charset="0"/>
              </a:rPr>
              <a:t>        term *= x;</a:t>
            </a:r>
          </a:p>
          <a:p>
            <a:pPr marL="800100" lvl="2" indent="0">
              <a:buNone/>
            </a:pPr>
            <a:r>
              <a:rPr lang="en-US" sz="1600" dirty="0">
                <a:latin typeface="Consolas" panose="020B0609020204030204" pitchFamily="49" charset="0"/>
              </a:rPr>
              <a:t>        result += </a:t>
            </a:r>
            <a:r>
              <a:rPr lang="en-US" sz="1600" dirty="0" err="1">
                <a:latin typeface="Consolas" panose="020B0609020204030204" pitchFamily="49" charset="0"/>
              </a:rPr>
              <a:t>coeffs</a:t>
            </a:r>
            <a:r>
              <a:rPr lang="en-US" sz="1600" dirty="0">
                <a:latin typeface="Consolas" panose="020B0609020204030204" pitchFamily="49" charset="0"/>
              </a:rPr>
              <a:t>[k]*term;</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result;</a:t>
            </a:r>
          </a:p>
          <a:p>
            <a:pPr marL="800100" lvl="2" indent="0">
              <a:buNone/>
            </a:pPr>
            <a:r>
              <a:rPr lang="en-US" sz="1600" dirty="0">
                <a:latin typeface="Consolas" panose="020B0609020204030204" pitchFamily="49" charset="0"/>
              </a:rPr>
              <a:t>}</a:t>
            </a:r>
          </a:p>
          <a:p>
            <a:pPr lvl="1"/>
            <a:endParaRPr lang="en-US" dirty="0"/>
          </a:p>
          <a:p>
            <a:pPr lvl="1"/>
            <a:r>
              <a:rPr lang="en-US" dirty="0"/>
              <a:t>A total of approximately </a:t>
            </a:r>
            <a:r>
              <a:rPr lang="en-US" dirty="0">
                <a:latin typeface="Times New Roman" panose="02020603050405020304" pitchFamily="18" charset="0"/>
              </a:rPr>
              <a:t>3</a:t>
            </a:r>
            <a:r>
              <a:rPr lang="en-US" i="1" dirty="0">
                <a:latin typeface="Times New Roman" panose="02020603050405020304" pitchFamily="18" charset="0"/>
              </a:rPr>
              <a:t>n</a:t>
            </a:r>
            <a:r>
              <a:rPr lang="en-US" dirty="0"/>
              <a:t> </a:t>
            </a:r>
            <a:r>
              <a:rPr lang="en-US" cap="small" dirty="0"/>
              <a:t>flop</a:t>
            </a:r>
            <a:r>
              <a:rPr lang="en-US" dirty="0"/>
              <a:t>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12</a:t>
            </a:fld>
            <a:endParaRPr lang="en-CA"/>
          </a:p>
        </p:txBody>
      </p:sp>
      <p:graphicFrame>
        <p:nvGraphicFramePr>
          <p:cNvPr id="7" name="Object 6">
            <a:extLst>
              <a:ext uri="{FF2B5EF4-FFF2-40B4-BE49-F238E27FC236}">
                <a16:creationId xmlns:a16="http://schemas.microsoft.com/office/drawing/2014/main" id="{63ACF97B-E200-49EC-8D4C-61EFFDE2200F}"/>
              </a:ext>
            </a:extLst>
          </p:cNvPr>
          <p:cNvGraphicFramePr>
            <a:graphicFrameLocks noChangeAspect="1"/>
          </p:cNvGraphicFramePr>
          <p:nvPr>
            <p:extLst>
              <p:ext uri="{D42A27DB-BD31-4B8C-83A1-F6EECF244321}">
                <p14:modId xmlns:p14="http://schemas.microsoft.com/office/powerpoint/2010/main" val="3237593781"/>
              </p:ext>
            </p:extLst>
          </p:nvPr>
        </p:nvGraphicFramePr>
        <p:xfrm>
          <a:off x="7686675" y="3368675"/>
          <a:ext cx="717550" cy="493713"/>
        </p:xfrm>
        <a:graphic>
          <a:graphicData uri="http://schemas.openxmlformats.org/presentationml/2006/ole">
            <mc:AlternateContent xmlns:mc="http://schemas.openxmlformats.org/markup-compatibility/2006">
              <mc:Choice xmlns:v="urn:schemas-microsoft-com:vml" Requires="v">
                <p:oleObj name="Equation" r:id="rId3" imgW="368280" imgH="253800" progId="Equation.DSMT4">
                  <p:embed/>
                </p:oleObj>
              </mc:Choice>
              <mc:Fallback>
                <p:oleObj name="Equation" r:id="rId3" imgW="368280" imgH="253800" progId="Equation.DSMT4">
                  <p:embed/>
                  <p:pic>
                    <p:nvPicPr>
                      <p:cNvPr id="7" name="Object 6">
                        <a:extLst>
                          <a:ext uri="{FF2B5EF4-FFF2-40B4-BE49-F238E27FC236}">
                            <a16:creationId xmlns:a16="http://schemas.microsoft.com/office/drawing/2014/main" id="{63ACF97B-E200-49EC-8D4C-61EFFDE2200F}"/>
                          </a:ext>
                        </a:extLst>
                      </p:cNvPr>
                      <p:cNvPicPr/>
                      <p:nvPr/>
                    </p:nvPicPr>
                    <p:blipFill>
                      <a:blip r:embed="rId4"/>
                      <a:stretch>
                        <a:fillRect/>
                      </a:stretch>
                    </p:blipFill>
                    <p:spPr>
                      <a:xfrm>
                        <a:off x="7686675" y="3368675"/>
                        <a:ext cx="717550" cy="493713"/>
                      </a:xfrm>
                      <a:prstGeom prst="rect">
                        <a:avLst/>
                      </a:prstGeom>
                    </p:spPr>
                  </p:pic>
                </p:oleObj>
              </mc:Fallback>
            </mc:AlternateContent>
          </a:graphicData>
        </a:graphic>
      </p:graphicFrame>
      <p:sp>
        <p:nvSpPr>
          <p:cNvPr id="9" name="Rectangle: Rounded Corners 8">
            <a:extLst>
              <a:ext uri="{FF2B5EF4-FFF2-40B4-BE49-F238E27FC236}">
                <a16:creationId xmlns:a16="http://schemas.microsoft.com/office/drawing/2014/main" id="{54AD5CD0-4C77-4AFF-843F-97658E87FC89}"/>
              </a:ext>
            </a:extLst>
          </p:cNvPr>
          <p:cNvSpPr/>
          <p:nvPr/>
        </p:nvSpPr>
        <p:spPr>
          <a:xfrm>
            <a:off x="1652632" y="2857952"/>
            <a:ext cx="1778466"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E0A06F6-7BF6-495E-81AC-A0E1D678F134}"/>
              </a:ext>
            </a:extLst>
          </p:cNvPr>
          <p:cNvSpPr/>
          <p:nvPr/>
        </p:nvSpPr>
        <p:spPr>
          <a:xfrm>
            <a:off x="2174148" y="3740194"/>
            <a:ext cx="1256950"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98071" y="6219965"/>
            <a:ext cx="422863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C++ code is meant to demonstrate sub-optimal algorithms not required on the examination</a:t>
            </a:r>
            <a:endParaRPr lang="en-CA" sz="110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830" y="6281931"/>
            <a:ext cx="396241" cy="399289"/>
          </a:xfrm>
          <a:prstGeom prst="rect">
            <a:avLst/>
          </a:prstGeom>
        </p:spPr>
      </p:pic>
    </p:spTree>
    <p:custDataLst>
      <p:tags r:id="rId1"/>
    </p:custDataLst>
    <p:extLst>
      <p:ext uri="{BB962C8B-B14F-4D97-AF65-F5344CB8AC3E}">
        <p14:creationId xmlns:p14="http://schemas.microsoft.com/office/powerpoint/2010/main" val="11596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All these evaluate the polynomial in the standard form</a:t>
            </a:r>
          </a:p>
          <a:p>
            <a:pPr marL="0" indent="0" algn="ctr">
              <a:buNone/>
            </a:pPr>
            <a:r>
              <a:rPr lang="en-US" dirty="0">
                <a:latin typeface="Times New Roman" panose="02020603050405020304" pitchFamily="18" charset="0"/>
              </a:rPr>
              <a:t>1.2 </a:t>
            </a:r>
            <a:r>
              <a:rPr lang="en-US" i="1" dirty="0">
                <a:latin typeface="Times New Roman" panose="02020603050405020304" pitchFamily="18" charset="0"/>
              </a:rPr>
              <a:t>x</a:t>
            </a:r>
            <a:r>
              <a:rPr lang="en-US" baseline="30000" dirty="0">
                <a:latin typeface="Times New Roman" panose="02020603050405020304" pitchFamily="18" charset="0"/>
              </a:rPr>
              <a:t>4</a:t>
            </a:r>
            <a:r>
              <a:rPr lang="en-US" dirty="0">
                <a:latin typeface="Times New Roman" panose="02020603050405020304" pitchFamily="18" charset="0"/>
              </a:rPr>
              <a:t> – 3.8 </a:t>
            </a:r>
            <a:r>
              <a:rPr lang="en-US" i="1" dirty="0">
                <a:latin typeface="Times New Roman" panose="02020603050405020304" pitchFamily="18" charset="0"/>
              </a:rPr>
              <a:t>x</a:t>
            </a:r>
            <a:r>
              <a:rPr lang="en-US" baseline="30000" dirty="0">
                <a:latin typeface="Times New Roman" panose="02020603050405020304" pitchFamily="18" charset="0"/>
              </a:rPr>
              <a:t>3</a:t>
            </a:r>
            <a:r>
              <a:rPr lang="en-US" dirty="0">
                <a:latin typeface="Times New Roman" panose="02020603050405020304" pitchFamily="18" charset="0"/>
              </a:rPr>
              <a:t> + 4.9 </a:t>
            </a:r>
            <a:r>
              <a:rPr lang="en-US" i="1" dirty="0">
                <a:latin typeface="Times New Roman" panose="02020603050405020304" pitchFamily="18" charset="0"/>
              </a:rPr>
              <a:t>x</a:t>
            </a:r>
            <a:r>
              <a:rPr lang="en-US" baseline="30000" dirty="0">
                <a:latin typeface="Times New Roman" panose="02020603050405020304" pitchFamily="18" charset="0"/>
              </a:rPr>
              <a:t>2</a:t>
            </a:r>
            <a:r>
              <a:rPr lang="en-US" dirty="0">
                <a:latin typeface="Times New Roman" panose="02020603050405020304" pitchFamily="18" charset="0"/>
              </a:rPr>
              <a:t> – 0.7 </a:t>
            </a:r>
            <a:r>
              <a:rPr lang="en-US" i="1" dirty="0">
                <a:latin typeface="Times New Roman" panose="02020603050405020304" pitchFamily="18" charset="0"/>
              </a:rPr>
              <a:t>x</a:t>
            </a:r>
            <a:r>
              <a:rPr lang="en-US" dirty="0">
                <a:latin typeface="Times New Roman" panose="02020603050405020304" pitchFamily="18" charset="0"/>
              </a:rPr>
              <a:t> + 5.6</a:t>
            </a:r>
            <a:endParaRPr lang="en-US" dirty="0"/>
          </a:p>
          <a:p>
            <a:pPr lvl="1"/>
            <a:r>
              <a:rPr lang="en-US" dirty="0"/>
              <a:t>What about rewriting it?</a:t>
            </a:r>
          </a:p>
          <a:p>
            <a:pPr marL="0" indent="0" algn="ctr">
              <a:buNone/>
            </a:pPr>
            <a:r>
              <a:rPr lang="en-US" dirty="0">
                <a:latin typeface="Times New Roman" panose="02020603050405020304" pitchFamily="18" charset="0"/>
              </a:rPr>
              <a:t>(1.2 </a:t>
            </a:r>
            <a:r>
              <a:rPr lang="en-US" i="1" dirty="0">
                <a:latin typeface="Times New Roman" panose="02020603050405020304" pitchFamily="18" charset="0"/>
              </a:rPr>
              <a:t>x</a:t>
            </a:r>
            <a:r>
              <a:rPr lang="en-US" dirty="0">
                <a:latin typeface="Times New Roman" panose="02020603050405020304" pitchFamily="18" charset="0"/>
              </a:rPr>
              <a:t> – 3.8) </a:t>
            </a:r>
            <a:r>
              <a:rPr lang="en-US" i="1" dirty="0">
                <a:latin typeface="Times New Roman" panose="02020603050405020304" pitchFamily="18" charset="0"/>
              </a:rPr>
              <a:t>x</a:t>
            </a:r>
            <a:r>
              <a:rPr lang="en-US" baseline="30000" dirty="0">
                <a:latin typeface="Times New Roman" panose="02020603050405020304" pitchFamily="18" charset="0"/>
              </a:rPr>
              <a:t>3</a:t>
            </a:r>
            <a:r>
              <a:rPr lang="en-US" dirty="0">
                <a:latin typeface="Times New Roman" panose="02020603050405020304" pitchFamily="18" charset="0"/>
              </a:rPr>
              <a:t> + 4.9 </a:t>
            </a:r>
            <a:r>
              <a:rPr lang="en-US" i="1" dirty="0">
                <a:latin typeface="Times New Roman" panose="02020603050405020304" pitchFamily="18" charset="0"/>
              </a:rPr>
              <a:t>x</a:t>
            </a:r>
            <a:r>
              <a:rPr lang="en-US" baseline="30000" dirty="0">
                <a:latin typeface="Times New Roman" panose="02020603050405020304" pitchFamily="18" charset="0"/>
              </a:rPr>
              <a:t>2</a:t>
            </a:r>
            <a:r>
              <a:rPr lang="en-US" dirty="0">
                <a:latin typeface="Times New Roman" panose="02020603050405020304" pitchFamily="18" charset="0"/>
              </a:rPr>
              <a:t> – 0.7 </a:t>
            </a:r>
            <a:r>
              <a:rPr lang="en-US" i="1" dirty="0">
                <a:latin typeface="Times New Roman" panose="02020603050405020304" pitchFamily="18" charset="0"/>
              </a:rPr>
              <a:t>x</a:t>
            </a:r>
            <a:r>
              <a:rPr lang="en-US" dirty="0">
                <a:latin typeface="Times New Roman" panose="02020603050405020304" pitchFamily="18" charset="0"/>
              </a:rPr>
              <a:t> + 5.6</a:t>
            </a:r>
          </a:p>
          <a:p>
            <a:pPr marL="0" indent="0" algn="ctr">
              <a:buNone/>
            </a:pPr>
            <a:r>
              <a:rPr lang="en-US" dirty="0">
                <a:latin typeface="Times New Roman" panose="02020603050405020304" pitchFamily="18" charset="0"/>
              </a:rPr>
              <a:t>((1.2 </a:t>
            </a:r>
            <a:r>
              <a:rPr lang="en-US" i="1" dirty="0">
                <a:latin typeface="Times New Roman" panose="02020603050405020304" pitchFamily="18" charset="0"/>
              </a:rPr>
              <a:t>x</a:t>
            </a:r>
            <a:r>
              <a:rPr lang="en-US" dirty="0">
                <a:latin typeface="Times New Roman" panose="02020603050405020304" pitchFamily="18" charset="0"/>
              </a:rPr>
              <a:t> – 3.8) </a:t>
            </a:r>
            <a:r>
              <a:rPr lang="en-US" i="1" dirty="0">
                <a:latin typeface="Times New Roman" panose="02020603050405020304" pitchFamily="18" charset="0"/>
              </a:rPr>
              <a:t>x</a:t>
            </a:r>
            <a:r>
              <a:rPr lang="en-US" dirty="0">
                <a:latin typeface="Times New Roman" panose="02020603050405020304" pitchFamily="18" charset="0"/>
              </a:rPr>
              <a:t> + 4.9) </a:t>
            </a:r>
            <a:r>
              <a:rPr lang="en-US" i="1" dirty="0">
                <a:latin typeface="Times New Roman" panose="02020603050405020304" pitchFamily="18" charset="0"/>
              </a:rPr>
              <a:t>x</a:t>
            </a:r>
            <a:r>
              <a:rPr lang="en-US" baseline="30000" dirty="0">
                <a:latin typeface="Times New Roman" panose="02020603050405020304" pitchFamily="18" charset="0"/>
              </a:rPr>
              <a:t>2</a:t>
            </a:r>
            <a:r>
              <a:rPr lang="en-US" dirty="0">
                <a:latin typeface="Times New Roman" panose="02020603050405020304" pitchFamily="18" charset="0"/>
              </a:rPr>
              <a:t> – 0.7 </a:t>
            </a:r>
            <a:r>
              <a:rPr lang="en-US" i="1" dirty="0">
                <a:latin typeface="Times New Roman" panose="02020603050405020304" pitchFamily="18" charset="0"/>
              </a:rPr>
              <a:t>x</a:t>
            </a:r>
            <a:r>
              <a:rPr lang="en-US" dirty="0">
                <a:latin typeface="Times New Roman" panose="02020603050405020304" pitchFamily="18" charset="0"/>
              </a:rPr>
              <a:t> + 5.6</a:t>
            </a:r>
            <a:endParaRPr lang="en-US" dirty="0"/>
          </a:p>
          <a:p>
            <a:pPr marL="0" indent="0" algn="ctr">
              <a:buNone/>
            </a:pPr>
            <a:r>
              <a:rPr lang="en-US" dirty="0">
                <a:latin typeface="Times New Roman" panose="02020603050405020304" pitchFamily="18" charset="0"/>
              </a:rPr>
              <a:t>(((1.2 </a:t>
            </a:r>
            <a:r>
              <a:rPr lang="en-US" i="1" dirty="0">
                <a:latin typeface="Times New Roman" panose="02020603050405020304" pitchFamily="18" charset="0"/>
              </a:rPr>
              <a:t>x</a:t>
            </a:r>
            <a:r>
              <a:rPr lang="en-US" dirty="0">
                <a:latin typeface="Times New Roman" panose="02020603050405020304" pitchFamily="18" charset="0"/>
              </a:rPr>
              <a:t> – 3.8) </a:t>
            </a:r>
            <a:r>
              <a:rPr lang="en-US" i="1" dirty="0">
                <a:latin typeface="Times New Roman" panose="02020603050405020304" pitchFamily="18" charset="0"/>
              </a:rPr>
              <a:t>x</a:t>
            </a:r>
            <a:r>
              <a:rPr lang="en-US" dirty="0">
                <a:latin typeface="Times New Roman" panose="02020603050405020304" pitchFamily="18" charset="0"/>
              </a:rPr>
              <a:t> + 4.9) </a:t>
            </a:r>
            <a:r>
              <a:rPr lang="en-US" i="1" dirty="0">
                <a:latin typeface="Times New Roman" panose="02020603050405020304" pitchFamily="18" charset="0"/>
              </a:rPr>
              <a:t>x</a:t>
            </a:r>
            <a:r>
              <a:rPr lang="en-US" dirty="0">
                <a:latin typeface="Times New Roman" panose="02020603050405020304" pitchFamily="18" charset="0"/>
              </a:rPr>
              <a:t> – 0.7) </a:t>
            </a:r>
            <a:r>
              <a:rPr lang="en-US" i="1" dirty="0">
                <a:latin typeface="Times New Roman" panose="02020603050405020304" pitchFamily="18" charset="0"/>
              </a:rPr>
              <a:t>x</a:t>
            </a:r>
            <a:r>
              <a:rPr lang="en-US" dirty="0">
                <a:latin typeface="Times New Roman" panose="02020603050405020304" pitchFamily="18" charset="0"/>
              </a:rPr>
              <a:t> + 5.6</a:t>
            </a:r>
            <a:endParaRPr lang="en-US" dirty="0"/>
          </a:p>
          <a:p>
            <a:pPr lvl="2"/>
            <a:r>
              <a:rPr lang="en-US" dirty="0"/>
              <a:t>This has only </a:t>
            </a:r>
            <a:r>
              <a:rPr lang="en-US" dirty="0">
                <a:latin typeface="Times New Roman" panose="02020603050405020304" pitchFamily="18" charset="0"/>
              </a:rPr>
              <a:t>2</a:t>
            </a:r>
            <a:r>
              <a:rPr lang="en-US" i="1" dirty="0">
                <a:latin typeface="Times New Roman" panose="02020603050405020304" pitchFamily="18" charset="0"/>
              </a:rPr>
              <a:t>n</a:t>
            </a:r>
            <a:r>
              <a:rPr lang="en-US" dirty="0"/>
              <a:t> </a:t>
            </a:r>
            <a:r>
              <a:rPr lang="en-US" cap="small" dirty="0"/>
              <a:t>flop</a:t>
            </a:r>
            <a:r>
              <a:rPr lang="en-US" dirty="0"/>
              <a:t>s</a:t>
            </a:r>
          </a:p>
          <a:p>
            <a:pPr lvl="2"/>
            <a:r>
              <a:rPr lang="en-US" dirty="0"/>
              <a:t>This is known as </a:t>
            </a:r>
            <a:r>
              <a:rPr lang="en-US" i="1" dirty="0"/>
              <a:t>Horner’s rule</a:t>
            </a:r>
            <a:r>
              <a:rPr lang="en-US" dirty="0"/>
              <a:t> for evaluating polynomials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13</a:t>
            </a:fld>
            <a:endParaRPr lang="en-CA"/>
          </a:p>
        </p:txBody>
      </p:sp>
    </p:spTree>
    <p:custDataLst>
      <p:tags r:id="rId1"/>
    </p:custDataLst>
    <p:extLst>
      <p:ext uri="{BB962C8B-B14F-4D97-AF65-F5344CB8AC3E}">
        <p14:creationId xmlns:p14="http://schemas.microsoft.com/office/powerpoint/2010/main" val="192692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This has approximately half the run time of the previous version:</a:t>
            </a:r>
          </a:p>
          <a:p>
            <a:pPr marL="800100" lvl="2" indent="0">
              <a:buNone/>
            </a:pPr>
            <a:r>
              <a:rPr lang="en-US" sz="1600" dirty="0">
                <a:latin typeface="Consolas" panose="020B0609020204030204" pitchFamily="49" charset="0"/>
              </a:rPr>
              <a:t>template &lt;</a:t>
            </a:r>
            <a:r>
              <a:rPr lang="en-US" sz="1600" dirty="0" err="1">
                <a:latin typeface="Consolas" panose="020B0609020204030204" pitchFamily="49" charset="0"/>
              </a:rPr>
              <a:t>typename</a:t>
            </a:r>
            <a:r>
              <a:rPr lang="en-US" sz="1600" dirty="0">
                <a:latin typeface="Consolas" panose="020B0609020204030204" pitchFamily="49" charset="0"/>
              </a:rPr>
              <a:t> T&gt;</a:t>
            </a:r>
          </a:p>
          <a:p>
            <a:pPr marL="800100" lvl="2" indent="0">
              <a:buNone/>
            </a:pPr>
            <a:r>
              <a:rPr lang="en-US" sz="1600" dirty="0">
                <a:latin typeface="Consolas" panose="020B0609020204030204" pitchFamily="49" charset="0"/>
              </a:rPr>
              <a:t>T </a:t>
            </a:r>
            <a:r>
              <a:rPr lang="en-US" sz="1600" dirty="0" err="1">
                <a:latin typeface="Consolas" panose="020B0609020204030204" pitchFamily="49" charset="0"/>
              </a:rPr>
              <a:t>polyval_horner</a:t>
            </a:r>
            <a:r>
              <a:rPr lang="en-US" sz="1600" dirty="0">
                <a:latin typeface="Consolas" panose="020B0609020204030204" pitchFamily="49" charset="0"/>
              </a:rPr>
              <a:t>( T </a:t>
            </a:r>
            <a:r>
              <a:rPr lang="en-US" sz="1600" dirty="0" err="1">
                <a:latin typeface="Consolas" panose="020B0609020204030204" pitchFamily="49" charset="0"/>
              </a:rPr>
              <a:t>coeffs</a:t>
            </a:r>
            <a:r>
              <a:rPr lang="en-US" sz="1600" dirty="0">
                <a:latin typeface="Consolas" panose="020B0609020204030204" pitchFamily="49" charset="0"/>
              </a:rPr>
              <a:t>[], unsigned int degree, T x ) {</a:t>
            </a:r>
          </a:p>
          <a:p>
            <a:pPr marL="800100" lvl="2" indent="0">
              <a:buNone/>
            </a:pPr>
            <a:r>
              <a:rPr lang="en-US" sz="1600" dirty="0">
                <a:latin typeface="Consolas" panose="020B0609020204030204" pitchFamily="49" charset="0"/>
              </a:rPr>
              <a:t>    T result{ </a:t>
            </a:r>
            <a:r>
              <a:rPr lang="en-US" sz="1600" dirty="0" err="1">
                <a:latin typeface="Consolas" panose="020B0609020204030204" pitchFamily="49" charset="0"/>
              </a:rPr>
              <a:t>coeffs</a:t>
            </a:r>
            <a:r>
              <a:rPr lang="en-US" sz="1600" dirty="0">
                <a:latin typeface="Consolas" panose="020B0609020204030204" pitchFamily="49" charset="0"/>
              </a:rPr>
              <a:t>[degree]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 unsigned int k{degree - 1}; k &lt;= degree; --k ) {</a:t>
            </a:r>
          </a:p>
          <a:p>
            <a:pPr marL="800100" lvl="2" indent="0">
              <a:buNone/>
            </a:pPr>
            <a:r>
              <a:rPr lang="en-US" sz="1600" dirty="0">
                <a:latin typeface="Consolas" panose="020B0609020204030204" pitchFamily="49" charset="0"/>
              </a:rPr>
              <a:t>        result = result*x + </a:t>
            </a:r>
            <a:r>
              <a:rPr lang="en-US" sz="1600" dirty="0" err="1">
                <a:latin typeface="Consolas" panose="020B0609020204030204" pitchFamily="49" charset="0"/>
              </a:rPr>
              <a:t>coeffs</a:t>
            </a:r>
            <a:r>
              <a:rPr lang="en-US" sz="1600" dirty="0">
                <a:latin typeface="Consolas" panose="020B0609020204030204" pitchFamily="49" charset="0"/>
              </a:rPr>
              <a:t>[k];</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result;</a:t>
            </a:r>
          </a:p>
          <a:p>
            <a:pPr marL="800100" lvl="2" indent="0">
              <a:buNone/>
            </a:pPr>
            <a:r>
              <a:rPr lang="en-US" sz="1600" dirty="0">
                <a:latin typeface="Consolas" panose="020B0609020204030204" pitchFamily="49" charset="0"/>
              </a:rPr>
              <a: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14</a:t>
            </a:fld>
            <a:endParaRPr lang="en-CA"/>
          </a:p>
        </p:txBody>
      </p:sp>
      <p:graphicFrame>
        <p:nvGraphicFramePr>
          <p:cNvPr id="7" name="Object 6">
            <a:extLst>
              <a:ext uri="{FF2B5EF4-FFF2-40B4-BE49-F238E27FC236}">
                <a16:creationId xmlns:a16="http://schemas.microsoft.com/office/drawing/2014/main" id="{63ACF97B-E200-49EC-8D4C-61EFFDE2200F}"/>
              </a:ext>
            </a:extLst>
          </p:cNvPr>
          <p:cNvGraphicFramePr>
            <a:graphicFrameLocks noChangeAspect="1"/>
          </p:cNvGraphicFramePr>
          <p:nvPr/>
        </p:nvGraphicFramePr>
        <p:xfrm>
          <a:off x="6705163" y="4308242"/>
          <a:ext cx="717550" cy="493713"/>
        </p:xfrm>
        <a:graphic>
          <a:graphicData uri="http://schemas.openxmlformats.org/presentationml/2006/ole">
            <mc:AlternateContent xmlns:mc="http://schemas.openxmlformats.org/markup-compatibility/2006">
              <mc:Choice xmlns:v="urn:schemas-microsoft-com:vml" Requires="v">
                <p:oleObj name="Equation" r:id="rId3" imgW="368280" imgH="253800" progId="Equation.DSMT4">
                  <p:embed/>
                </p:oleObj>
              </mc:Choice>
              <mc:Fallback>
                <p:oleObj name="Equation" r:id="rId3" imgW="368280" imgH="253800" progId="Equation.DSMT4">
                  <p:embed/>
                  <p:pic>
                    <p:nvPicPr>
                      <p:cNvPr id="7" name="Object 6">
                        <a:extLst>
                          <a:ext uri="{FF2B5EF4-FFF2-40B4-BE49-F238E27FC236}">
                            <a16:creationId xmlns:a16="http://schemas.microsoft.com/office/drawing/2014/main" id="{63ACF97B-E200-49EC-8D4C-61EFFDE2200F}"/>
                          </a:ext>
                        </a:extLst>
                      </p:cNvPr>
                      <p:cNvPicPr/>
                      <p:nvPr/>
                    </p:nvPicPr>
                    <p:blipFill>
                      <a:blip r:embed="rId4"/>
                      <a:stretch>
                        <a:fillRect/>
                      </a:stretch>
                    </p:blipFill>
                    <p:spPr>
                      <a:xfrm>
                        <a:off x="6705163" y="4308242"/>
                        <a:ext cx="717550" cy="493713"/>
                      </a:xfrm>
                      <a:prstGeom prst="rect">
                        <a:avLst/>
                      </a:prstGeom>
                    </p:spPr>
                  </p:pic>
                </p:oleObj>
              </mc:Fallback>
            </mc:AlternateContent>
          </a:graphicData>
        </a:graphic>
      </p:graphicFrame>
      <p:sp>
        <p:nvSpPr>
          <p:cNvPr id="9" name="Rectangle: Rounded Corners 8">
            <a:extLst>
              <a:ext uri="{FF2B5EF4-FFF2-40B4-BE49-F238E27FC236}">
                <a16:creationId xmlns:a16="http://schemas.microsoft.com/office/drawing/2014/main" id="{E7D95ED8-ACE0-449F-A52F-AD30B1AE9199}"/>
              </a:ext>
            </a:extLst>
          </p:cNvPr>
          <p:cNvSpPr/>
          <p:nvPr/>
        </p:nvSpPr>
        <p:spPr>
          <a:xfrm>
            <a:off x="1702966" y="2581114"/>
            <a:ext cx="3171038"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3D2BBFA-0519-4A35-8369-4411448DB3F0}"/>
              </a:ext>
            </a:extLst>
          </p:cNvPr>
          <p:cNvSpPr/>
          <p:nvPr/>
        </p:nvSpPr>
        <p:spPr>
          <a:xfrm>
            <a:off x="1702965" y="3161353"/>
            <a:ext cx="5905849"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5F01769-8800-43E5-96A9-5403E3324E05}"/>
              </a:ext>
            </a:extLst>
          </p:cNvPr>
          <p:cNvSpPr/>
          <p:nvPr/>
        </p:nvSpPr>
        <p:spPr>
          <a:xfrm>
            <a:off x="2176022" y="3451071"/>
            <a:ext cx="3486548"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9371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This implementation is approximately 1% faster:</a:t>
            </a:r>
          </a:p>
          <a:p>
            <a:pPr marL="800100" lvl="2" indent="0">
              <a:buNone/>
            </a:pPr>
            <a:r>
              <a:rPr lang="en-US" sz="1600" dirty="0">
                <a:latin typeface="Consolas" panose="020B0609020204030204" pitchFamily="49" charset="0"/>
              </a:rPr>
              <a:t>template &lt;</a:t>
            </a:r>
            <a:r>
              <a:rPr lang="en-US" sz="1600" dirty="0" err="1">
                <a:latin typeface="Consolas" panose="020B0609020204030204" pitchFamily="49" charset="0"/>
              </a:rPr>
              <a:t>typename</a:t>
            </a:r>
            <a:r>
              <a:rPr lang="en-US" sz="1600" dirty="0">
                <a:latin typeface="Consolas" panose="020B0609020204030204" pitchFamily="49" charset="0"/>
              </a:rPr>
              <a:t> T&gt;</a:t>
            </a:r>
          </a:p>
          <a:p>
            <a:pPr marL="800100" lvl="2" indent="0">
              <a:buNone/>
            </a:pPr>
            <a:r>
              <a:rPr lang="en-US" sz="1600" dirty="0">
                <a:latin typeface="Consolas" panose="020B0609020204030204" pitchFamily="49" charset="0"/>
              </a:rPr>
              <a:t>T </a:t>
            </a:r>
            <a:r>
              <a:rPr lang="en-US" sz="1600" dirty="0" err="1">
                <a:latin typeface="Consolas" panose="020B0609020204030204" pitchFamily="49" charset="0"/>
              </a:rPr>
              <a:t>polyval_horner_ptr</a:t>
            </a:r>
            <a:r>
              <a:rPr lang="en-US" sz="1600" dirty="0">
                <a:latin typeface="Consolas" panose="020B0609020204030204" pitchFamily="49" charset="0"/>
              </a:rPr>
              <a:t>( T </a:t>
            </a:r>
            <a:r>
              <a:rPr lang="en-US" sz="1600" dirty="0" err="1">
                <a:latin typeface="Consolas" panose="020B0609020204030204" pitchFamily="49" charset="0"/>
              </a:rPr>
              <a:t>coeffs</a:t>
            </a:r>
            <a:r>
              <a:rPr lang="en-US" sz="1600" dirty="0">
                <a:latin typeface="Consolas" panose="020B0609020204030204" pitchFamily="49" charset="0"/>
              </a:rPr>
              <a:t>[], unsigned int degree, T x ) {</a:t>
            </a:r>
          </a:p>
          <a:p>
            <a:pPr marL="800100" lvl="2" indent="0">
              <a:buNone/>
            </a:pPr>
            <a:r>
              <a:rPr lang="en-US" sz="1600" dirty="0">
                <a:latin typeface="Consolas" panose="020B0609020204030204" pitchFamily="49" charset="0"/>
              </a:rPr>
              <a:t>    T *</a:t>
            </a:r>
            <a:r>
              <a:rPr lang="en-US" sz="1600" dirty="0" err="1">
                <a:latin typeface="Consolas" panose="020B0609020204030204" pitchFamily="49" charset="0"/>
              </a:rPr>
              <a:t>coeff</a:t>
            </a:r>
            <a:r>
              <a:rPr lang="en-US" sz="1600" dirty="0">
                <a:latin typeface="Consolas" panose="020B0609020204030204" pitchFamily="49" charset="0"/>
              </a:rPr>
              <a:t>{ </a:t>
            </a:r>
            <a:r>
              <a:rPr lang="en-US" sz="1600" dirty="0" err="1">
                <a:latin typeface="Consolas" panose="020B0609020204030204" pitchFamily="49" charset="0"/>
              </a:rPr>
              <a:t>coeffs</a:t>
            </a:r>
            <a:r>
              <a:rPr lang="en-US" sz="1600" dirty="0">
                <a:latin typeface="Consolas" panose="020B0609020204030204" pitchFamily="49" charset="0"/>
              </a:rPr>
              <a:t> + degree };</a:t>
            </a:r>
          </a:p>
          <a:p>
            <a:pPr marL="800100" lvl="2" indent="0">
              <a:buNone/>
            </a:pPr>
            <a:r>
              <a:rPr lang="en-US" sz="1600" dirty="0">
                <a:latin typeface="Consolas" panose="020B0609020204030204" pitchFamily="49" charset="0"/>
              </a:rPr>
              <a:t>    T result{ *</a:t>
            </a:r>
            <a:r>
              <a:rPr lang="en-US" sz="1600" dirty="0" err="1">
                <a:latin typeface="Consolas" panose="020B0609020204030204" pitchFamily="49" charset="0"/>
              </a:rPr>
              <a:t>coeff</a:t>
            </a: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while ( </a:t>
            </a:r>
            <a:r>
              <a:rPr lang="en-US" sz="1600" dirty="0" err="1">
                <a:latin typeface="Consolas" panose="020B0609020204030204" pitchFamily="49" charset="0"/>
              </a:rPr>
              <a:t>coeff</a:t>
            </a:r>
            <a:r>
              <a:rPr lang="en-US" sz="1600" dirty="0">
                <a:latin typeface="Consolas" panose="020B0609020204030204" pitchFamily="49" charset="0"/>
              </a:rPr>
              <a:t> &gt; </a:t>
            </a:r>
            <a:r>
              <a:rPr lang="en-US" sz="1600" dirty="0" err="1">
                <a:latin typeface="Consolas" panose="020B0609020204030204" pitchFamily="49" charset="0"/>
              </a:rPr>
              <a:t>coeffs</a:t>
            </a:r>
            <a:r>
              <a:rPr lang="en-US" sz="1600" dirty="0">
                <a:latin typeface="Consolas" panose="020B0609020204030204" pitchFamily="49" charset="0"/>
              </a:rPr>
              <a:t> ) {</a:t>
            </a:r>
          </a:p>
          <a:p>
            <a:pPr marL="800100" lvl="2" indent="0">
              <a:buNone/>
            </a:pPr>
            <a:r>
              <a:rPr lang="en-US" sz="1600" dirty="0">
                <a:latin typeface="Consolas" panose="020B0609020204030204" pitchFamily="49" charset="0"/>
              </a:rPr>
              <a:t>        result = x*result + *--</a:t>
            </a:r>
            <a:r>
              <a:rPr lang="en-US" sz="1600" dirty="0" err="1">
                <a:latin typeface="Consolas" panose="020B0609020204030204" pitchFamily="49" charset="0"/>
              </a:rPr>
              <a:t>coeff</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result;</a:t>
            </a:r>
          </a:p>
          <a:p>
            <a:pPr marL="800100" lvl="2" indent="0">
              <a:buNone/>
            </a:pP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If you require such efficiency, use assembly language…</a:t>
            </a:r>
          </a:p>
          <a:p>
            <a:pPr marL="800100" lvl="2" indent="0">
              <a:buNone/>
            </a:pPr>
            <a:endParaRPr lang="en-US" sz="1600" dirty="0">
              <a:latin typeface="Consolas" panose="020B0609020204030204" pitchFamily="49"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15</a:t>
            </a:fld>
            <a:endParaRPr lang="en-CA"/>
          </a:p>
        </p:txBody>
      </p:sp>
      <p:sp>
        <p:nvSpPr>
          <p:cNvPr id="9" name="Rectangle: Rounded Corners 8">
            <a:extLst>
              <a:ext uri="{FF2B5EF4-FFF2-40B4-BE49-F238E27FC236}">
                <a16:creationId xmlns:a16="http://schemas.microsoft.com/office/drawing/2014/main" id="{E4BD71C0-3DDE-447A-9158-0A165CA5EA94}"/>
              </a:ext>
            </a:extLst>
          </p:cNvPr>
          <p:cNvSpPr/>
          <p:nvPr/>
        </p:nvSpPr>
        <p:spPr>
          <a:xfrm>
            <a:off x="1739794" y="2553767"/>
            <a:ext cx="3218100"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D02E757-59A9-4B83-B504-14E70AD5D40C}"/>
              </a:ext>
            </a:extLst>
          </p:cNvPr>
          <p:cNvSpPr/>
          <p:nvPr/>
        </p:nvSpPr>
        <p:spPr>
          <a:xfrm>
            <a:off x="1739794" y="2863039"/>
            <a:ext cx="2194643"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A130C7B-42FE-49D3-B9E3-0E3B76378B98}"/>
              </a:ext>
            </a:extLst>
          </p:cNvPr>
          <p:cNvSpPr/>
          <p:nvPr/>
        </p:nvSpPr>
        <p:spPr>
          <a:xfrm>
            <a:off x="2613647" y="3449569"/>
            <a:ext cx="1706683"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DD6EFAF-3DB4-4597-847F-11D66620F7EE}"/>
              </a:ext>
            </a:extLst>
          </p:cNvPr>
          <p:cNvSpPr/>
          <p:nvPr/>
        </p:nvSpPr>
        <p:spPr>
          <a:xfrm>
            <a:off x="2136872" y="3729963"/>
            <a:ext cx="3366306"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98071" y="6219965"/>
            <a:ext cx="422863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demonstrates effective use of pointer arithmetic,</a:t>
            </a:r>
            <a:b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b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but is not required for the examination</a:t>
            </a:r>
            <a:endParaRPr lang="en-CA" sz="11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830" y="6281931"/>
            <a:ext cx="396241" cy="399289"/>
          </a:xfrm>
          <a:prstGeom prst="rect">
            <a:avLst/>
          </a:prstGeom>
        </p:spPr>
      </p:pic>
    </p:spTree>
    <p:custDataLst>
      <p:tags r:id="rId1"/>
    </p:custDataLst>
    <p:extLst>
      <p:ext uri="{BB962C8B-B14F-4D97-AF65-F5344CB8AC3E}">
        <p14:creationId xmlns:p14="http://schemas.microsoft.com/office/powerpoint/2010/main" val="60085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Horner’s rule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noAutofit/>
          </a:bodyPr>
          <a:lstStyle/>
          <a:p>
            <a:r>
              <a:rPr lang="en-US" dirty="0"/>
              <a:t>In </a:t>
            </a:r>
            <a:r>
              <a:rPr lang="en-US" dirty="0" err="1"/>
              <a:t>M</a:t>
            </a:r>
            <a:r>
              <a:rPr lang="en-US" cap="small" dirty="0" err="1"/>
              <a:t>atlab</a:t>
            </a:r>
            <a:r>
              <a:rPr lang="en-US" dirty="0"/>
              <a:t>, evaluating a polynomial is straight-forward:</a:t>
            </a:r>
          </a:p>
          <a:p>
            <a:pPr marL="857250" lvl="2" indent="0">
              <a:buNone/>
            </a:pPr>
            <a:r>
              <a:rPr lang="en-US" dirty="0">
                <a:latin typeface="Consolas" panose="020B0609020204030204" pitchFamily="49" charset="0"/>
              </a:rPr>
              <a:t>&gt;&gt; p = [1 3 2];</a:t>
            </a:r>
          </a:p>
          <a:p>
            <a:pPr marL="857250" lvl="2" indent="0">
              <a:buNone/>
            </a:pPr>
            <a:r>
              <a:rPr lang="en-US" dirty="0">
                <a:latin typeface="Consolas" panose="020B0609020204030204" pitchFamily="49" charset="0"/>
              </a:rPr>
              <a:t>&gt;&gt; polyval( p, 0.3 );   % calculate p(0.3)</a:t>
            </a:r>
          </a:p>
          <a:p>
            <a:pPr marL="857250" lvl="2" indent="0">
              <a:buNone/>
            </a:pPr>
            <a:r>
              <a:rPr lang="en-US" dirty="0">
                <a:latin typeface="Consolas" panose="020B0609020204030204" pitchFamily="49" charset="0"/>
              </a:rPr>
              <a:t>    </a:t>
            </a:r>
            <a:r>
              <a:rPr lang="en-US" dirty="0" err="1">
                <a:latin typeface="Consolas" panose="020B0609020204030204" pitchFamily="49" charset="0"/>
              </a:rPr>
              <a:t>ans</a:t>
            </a:r>
            <a:r>
              <a:rPr lang="en-US" dirty="0">
                <a:latin typeface="Consolas" panose="020B0609020204030204" pitchFamily="49" charset="0"/>
              </a:rPr>
              <a:t> =</a:t>
            </a:r>
          </a:p>
          <a:p>
            <a:pPr marL="857250" lvl="2" indent="0">
              <a:buNone/>
            </a:pPr>
            <a:r>
              <a:rPr lang="en-US" dirty="0">
                <a:latin typeface="Consolas" panose="020B0609020204030204" pitchFamily="49" charset="0"/>
              </a:rPr>
              <a:t>        2.9900</a:t>
            </a:r>
          </a:p>
          <a:p>
            <a:pPr marL="857250" lvl="2" indent="0">
              <a:buNone/>
            </a:pPr>
            <a:r>
              <a:rPr lang="fr-FR" dirty="0">
                <a:latin typeface="Consolas" panose="020B0609020204030204" pitchFamily="49" charset="0"/>
              </a:rPr>
              <a:t>&gt;&gt; </a:t>
            </a:r>
            <a:r>
              <a:rPr lang="fr-FR" dirty="0" err="1">
                <a:latin typeface="Consolas" panose="020B0609020204030204" pitchFamily="49" charset="0"/>
              </a:rPr>
              <a:t>polyval</a:t>
            </a:r>
            <a:r>
              <a:rPr lang="fr-FR" dirty="0">
                <a:latin typeface="Consolas" panose="020B0609020204030204" pitchFamily="49" charset="0"/>
              </a:rPr>
              <a:t>( [1 3 2], [0.3 0.2; 0.5 -0.1] )</a:t>
            </a:r>
          </a:p>
          <a:p>
            <a:pPr marL="857250" lvl="2" indent="0">
              <a:buNone/>
            </a:pPr>
            <a:r>
              <a:rPr lang="fr-FR" dirty="0">
                <a:latin typeface="Consolas" panose="020B0609020204030204" pitchFamily="49" charset="0"/>
              </a:rPr>
              <a:t>    ans =</a:t>
            </a:r>
          </a:p>
          <a:p>
            <a:pPr marL="857250" lvl="2" indent="0">
              <a:buNone/>
            </a:pPr>
            <a:r>
              <a:rPr lang="fr-FR" dirty="0">
                <a:latin typeface="Consolas" panose="020B0609020204030204" pitchFamily="49" charset="0"/>
              </a:rPr>
              <a:t>        2.9900   2.6400</a:t>
            </a:r>
          </a:p>
          <a:p>
            <a:pPr marL="857250" lvl="2" indent="0">
              <a:buNone/>
            </a:pPr>
            <a:r>
              <a:rPr lang="fr-FR" dirty="0">
                <a:latin typeface="Consolas" panose="020B0609020204030204" pitchFamily="49" charset="0"/>
              </a:rPr>
              <a:t>        3.7500   1.7100</a:t>
            </a: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16</a:t>
            </a:fld>
            <a:endParaRPr lang="en-CA"/>
          </a:p>
        </p:txBody>
      </p:sp>
    </p:spTree>
    <p:custDataLst>
      <p:tags r:id="rId1"/>
    </p:custDataLst>
    <p:extLst>
      <p:ext uri="{BB962C8B-B14F-4D97-AF65-F5344CB8AC3E}">
        <p14:creationId xmlns:p14="http://schemas.microsoft.com/office/powerpoint/2010/main" val="37287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Understand the representation of polynomials that:</a:t>
            </a:r>
          </a:p>
          <a:p>
            <a:pPr lvl="2"/>
            <a:r>
              <a:rPr lang="en-US" dirty="0"/>
              <a:t>We will use for C++</a:t>
            </a:r>
          </a:p>
          <a:p>
            <a:pPr lvl="2"/>
            <a:r>
              <a:rPr lang="en-US" dirty="0"/>
              <a:t>Is used in </a:t>
            </a:r>
            <a:r>
              <a:rPr lang="en-US" dirty="0" err="1"/>
              <a:t>M</a:t>
            </a:r>
            <a:r>
              <a:rPr lang="en-US" cap="small" dirty="0" err="1">
                <a:latin typeface="Times New Roman" panose="02020603050405020304" pitchFamily="18" charset="0"/>
              </a:rPr>
              <a:t>atlab</a:t>
            </a:r>
            <a:endParaRPr lang="en-US" dirty="0"/>
          </a:p>
          <a:p>
            <a:pPr lvl="1"/>
            <a:r>
              <a:rPr lang="en-US" dirty="0"/>
              <a:t>Have seen successively more efficient evaluations of polynomials</a:t>
            </a:r>
          </a:p>
          <a:p>
            <a:pPr lvl="1"/>
            <a:r>
              <a:rPr lang="en-US" dirty="0">
                <a:latin typeface="Times New Roman" panose="02020603050405020304" pitchFamily="18" charset="0"/>
              </a:rPr>
              <a:t>Are aware that this ends with the very efficient Horner’s rule</a:t>
            </a:r>
          </a:p>
          <a:p>
            <a:pPr lvl="1"/>
            <a:r>
              <a:rPr lang="en-US" dirty="0">
                <a:latin typeface="Times New Roman" panose="02020603050405020304" pitchFamily="18" charset="0"/>
              </a:rPr>
              <a:t>Know that in </a:t>
            </a:r>
            <a:r>
              <a:rPr lang="en-US" dirty="0" err="1">
                <a:latin typeface="Times New Roman" panose="02020603050405020304" pitchFamily="18" charset="0"/>
              </a:rPr>
              <a:t>M</a:t>
            </a:r>
            <a:r>
              <a:rPr lang="en-US" cap="small" dirty="0" err="1">
                <a:latin typeface="Times New Roman" panose="02020603050405020304" pitchFamily="18" charset="0"/>
              </a:rPr>
              <a:t>atlab</a:t>
            </a:r>
            <a:r>
              <a:rPr lang="en-US" dirty="0">
                <a:latin typeface="Times New Roman" panose="02020603050405020304" pitchFamily="18" charset="0"/>
              </a:rPr>
              <a:t>, </a:t>
            </a:r>
            <a:br>
              <a:rPr lang="en-US" dirty="0">
                <a:latin typeface="Times New Roman" panose="02020603050405020304" pitchFamily="18" charset="0"/>
              </a:rPr>
            </a:br>
            <a:r>
              <a:rPr lang="en-US" dirty="0">
                <a:latin typeface="Times New Roman" panose="02020603050405020304" pitchFamily="18" charset="0"/>
              </a:rPr>
              <a:t>	calling </a:t>
            </a:r>
            <a:r>
              <a:rPr lang="en-US" dirty="0" err="1">
                <a:latin typeface="Consolas" panose="020B0609020204030204" pitchFamily="49" charset="0"/>
              </a:rPr>
              <a:t>polyval</a:t>
            </a:r>
            <a:r>
              <a:rPr lang="en-US" dirty="0">
                <a:latin typeface="Times New Roman" panose="02020603050405020304" pitchFamily="18" charset="0"/>
              </a:rPr>
              <a:t> will evaluate the polynomial using Horner’s rule</a:t>
            </a: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Evaluating a polynomial at a point and Horner's rule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17</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https://en.wikipedia.org/wiki/Horner%27s_method</a:t>
            </a:r>
          </a:p>
          <a:p>
            <a:pPr marL="0" indent="0">
              <a:buNone/>
            </a:pPr>
            <a:r>
              <a:rPr lang="en-US" dirty="0"/>
              <a:t>[2]	https://www.mathworks.com/help/matlab/polynomials.html</a:t>
            </a:r>
          </a:p>
        </p:txBody>
      </p:sp>
      <p:sp>
        <p:nvSpPr>
          <p:cNvPr id="4" name="Footer Placeholder 3"/>
          <p:cNvSpPr>
            <a:spLocks noGrp="1"/>
          </p:cNvSpPr>
          <p:nvPr>
            <p:ph type="ftr" sz="quarter" idx="11"/>
          </p:nvPr>
        </p:nvSpPr>
        <p:spPr/>
        <p:txBody>
          <a:bodyPr/>
          <a:lstStyle/>
          <a:p>
            <a:r>
              <a:rPr lang="en-US"/>
              <a:t>Evaluating a polynomial at a point and Horner's rule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18</a:t>
            </a:fld>
            <a:endParaRPr lang="en-CA"/>
          </a:p>
        </p:txBody>
      </p:sp>
    </p:spTree>
    <p:extLst>
      <p:ext uri="{BB962C8B-B14F-4D97-AF65-F5344CB8AC3E}">
        <p14:creationId xmlns:p14="http://schemas.microsoft.com/office/powerpoint/2010/main" val="174046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Evaluating a polynomial at a point and Horner's rule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19</a:t>
            </a:fld>
            <a:endParaRPr lang="en-CA"/>
          </a:p>
        </p:txBody>
      </p:sp>
    </p:spTree>
    <p:extLst>
      <p:ext uri="{BB962C8B-B14F-4D97-AF65-F5344CB8AC3E}">
        <p14:creationId xmlns:p14="http://schemas.microsoft.com/office/powerpoint/2010/main" val="88679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Describe the representation of polynomials</a:t>
            </a:r>
          </a:p>
          <a:p>
            <a:pPr lvl="1"/>
            <a:r>
              <a:rPr lang="en-US" dirty="0"/>
              <a:t>Discuss the idea of evaluating polynomials</a:t>
            </a:r>
          </a:p>
          <a:p>
            <a:pPr lvl="1"/>
            <a:r>
              <a:rPr lang="en-US" dirty="0"/>
              <a:t>Look at a sequence of more efficient implementations</a:t>
            </a:r>
          </a:p>
          <a:p>
            <a:pPr lvl="2"/>
            <a:r>
              <a:rPr lang="en-US" dirty="0"/>
              <a:t>We will use C++</a:t>
            </a:r>
          </a:p>
          <a:p>
            <a:pPr lvl="1"/>
            <a:r>
              <a:rPr lang="en-US" dirty="0"/>
              <a:t>Describe the evaluation of polynomials in </a:t>
            </a:r>
            <a:r>
              <a:rPr lang="en-US" dirty="0" err="1"/>
              <a:t>M</a:t>
            </a:r>
            <a:r>
              <a:rPr lang="en-US" cap="small" dirty="0" err="1"/>
              <a:t>atlab</a:t>
            </a:r>
            <a:endParaRPr lang="en-US" cap="small" dirty="0"/>
          </a:p>
        </p:txBody>
      </p:sp>
      <p:sp>
        <p:nvSpPr>
          <p:cNvPr id="4" name="Footer Placeholder 3"/>
          <p:cNvSpPr>
            <a:spLocks noGrp="1"/>
          </p:cNvSpPr>
          <p:nvPr>
            <p:ph type="ftr" sz="quarter" idx="11"/>
          </p:nvPr>
        </p:nvSpPr>
        <p:spPr/>
        <p:txBody>
          <a:bodyPr/>
          <a:lstStyle/>
          <a:p>
            <a:r>
              <a:rPr lang="en-US"/>
              <a:t>Evaluating a polynomial at a point and Horner's rule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Evaluating a polynomial at a point and Horner's rule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20</a:t>
            </a:fld>
            <a:endParaRPr lang="en-CA"/>
          </a:p>
        </p:txBody>
      </p:sp>
    </p:spTree>
    <p:extLst>
      <p:ext uri="{BB962C8B-B14F-4D97-AF65-F5344CB8AC3E}">
        <p14:creationId xmlns:p14="http://schemas.microsoft.com/office/powerpoint/2010/main" val="1131585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Evaluating a polynomial at a point and Horner's rule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21</a:t>
            </a:fld>
            <a:endParaRPr lang="en-CA"/>
          </a:p>
        </p:txBody>
      </p:sp>
    </p:spTree>
    <p:extLst>
      <p:ext uri="{BB962C8B-B14F-4D97-AF65-F5344CB8AC3E}">
        <p14:creationId xmlns:p14="http://schemas.microsoft.com/office/powerpoint/2010/main" val="427249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Representing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As with our representation, in C++, we will represent a polynomial as an array where </a:t>
            </a:r>
            <a:r>
              <a:rPr lang="en-US" dirty="0">
                <a:latin typeface="Consolas" panose="020B0609020204030204" pitchFamily="49" charset="0"/>
              </a:rPr>
              <a:t>a[k]</a:t>
            </a:r>
            <a:r>
              <a:rPr lang="en-US" dirty="0"/>
              <a:t> is the coefficient of </a:t>
            </a:r>
            <a:r>
              <a:rPr lang="en-US" i="1" dirty="0" err="1">
                <a:latin typeface="Times New Roman" panose="02020603050405020304" pitchFamily="18" charset="0"/>
              </a:rPr>
              <a:t>x</a:t>
            </a:r>
            <a:r>
              <a:rPr lang="en-US" i="1" baseline="30000" dirty="0" err="1">
                <a:latin typeface="Times New Roman" panose="02020603050405020304" pitchFamily="18" charset="0"/>
              </a:rPr>
              <a:t>k</a:t>
            </a:r>
            <a:endParaRPr lang="en-US" dirty="0">
              <a:latin typeface="Times New Roman" panose="02020603050405020304" pitchFamily="18" charset="0"/>
            </a:endParaRPr>
          </a:p>
          <a:p>
            <a:pPr lvl="1"/>
            <a:endParaRPr lang="en-US" dirty="0"/>
          </a:p>
          <a:p>
            <a:pPr lvl="1"/>
            <a:endParaRPr lang="en-US" dirty="0"/>
          </a:p>
          <a:p>
            <a:pPr lvl="1"/>
            <a:r>
              <a:rPr lang="en-US" dirty="0"/>
              <a:t>For example:</a:t>
            </a:r>
          </a:p>
          <a:p>
            <a:pPr marL="857250" lvl="2" indent="0">
              <a:buNone/>
            </a:pPr>
            <a:r>
              <a:rPr lang="en-US" sz="1800" dirty="0">
                <a:latin typeface="Consolas" panose="020B0609020204030204" pitchFamily="49" charset="0"/>
              </a:rPr>
              <a:t>double a[3]{ 2.0, 3.0, 1.0 }; // x^2 + 3x + 2</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18" name="Object 17">
            <a:extLst>
              <a:ext uri="{FF2B5EF4-FFF2-40B4-BE49-F238E27FC236}">
                <a16:creationId xmlns:a16="http://schemas.microsoft.com/office/drawing/2014/main" id="{D5B8C0F8-56C3-432B-BC6B-F0985F1DCA8E}"/>
              </a:ext>
            </a:extLst>
          </p:cNvPr>
          <p:cNvGraphicFramePr>
            <a:graphicFrameLocks noChangeAspect="1"/>
          </p:cNvGraphicFramePr>
          <p:nvPr>
            <p:extLst>
              <p:ext uri="{D42A27DB-BD31-4B8C-83A1-F6EECF244321}">
                <p14:modId xmlns:p14="http://schemas.microsoft.com/office/powerpoint/2010/main" val="2189521732"/>
              </p:ext>
            </p:extLst>
          </p:nvPr>
        </p:nvGraphicFramePr>
        <p:xfrm>
          <a:off x="2439050" y="2441427"/>
          <a:ext cx="3824800" cy="427478"/>
        </p:xfrm>
        <a:graphic>
          <a:graphicData uri="http://schemas.openxmlformats.org/presentationml/2006/ole">
            <mc:AlternateContent xmlns:mc="http://schemas.openxmlformats.org/markup-compatibility/2006">
              <mc:Choice xmlns:v="urn:schemas-microsoft-com:vml" Requires="v">
                <p:oleObj name="Equation" r:id="rId3" imgW="2158920" imgH="241200" progId="Equation.DSMT4">
                  <p:embed/>
                </p:oleObj>
              </mc:Choice>
              <mc:Fallback>
                <p:oleObj name="Equation" r:id="rId3" imgW="2158920" imgH="241200" progId="Equation.DSMT4">
                  <p:embed/>
                  <p:pic>
                    <p:nvPicPr>
                      <p:cNvPr id="18" name="Object 17">
                        <a:extLst>
                          <a:ext uri="{FF2B5EF4-FFF2-40B4-BE49-F238E27FC236}">
                            <a16:creationId xmlns:a16="http://schemas.microsoft.com/office/drawing/2014/main" id="{D5B8C0F8-56C3-432B-BC6B-F0985F1DCA8E}"/>
                          </a:ext>
                        </a:extLst>
                      </p:cNvPr>
                      <p:cNvPicPr/>
                      <p:nvPr/>
                    </p:nvPicPr>
                    <p:blipFill>
                      <a:blip r:embed="rId4"/>
                      <a:stretch>
                        <a:fillRect/>
                      </a:stretch>
                    </p:blipFill>
                    <p:spPr>
                      <a:xfrm>
                        <a:off x="2439050" y="2441427"/>
                        <a:ext cx="3824800" cy="42747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506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Representing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a:t>
            </a:r>
            <a:r>
              <a:rPr lang="en-US" dirty="0" err="1"/>
              <a:t>M</a:t>
            </a:r>
            <a:r>
              <a:rPr lang="en-US" cap="small" dirty="0" err="1"/>
              <a:t>atlab</a:t>
            </a:r>
            <a:r>
              <a:rPr lang="en-US" dirty="0"/>
              <a:t>, a polynomial is represented with a vector:</a:t>
            </a:r>
          </a:p>
          <a:p>
            <a:pPr lvl="1"/>
            <a:r>
              <a:rPr lang="en-US" dirty="0"/>
              <a:t>An </a:t>
            </a:r>
            <a:r>
              <a:rPr lang="en-US" i="1" dirty="0">
                <a:latin typeface="Times New Roman" panose="02020603050405020304" pitchFamily="18" charset="0"/>
              </a:rPr>
              <a:t>n</a:t>
            </a:r>
            <a:r>
              <a:rPr lang="en-US" dirty="0"/>
              <a:t>-dimensional vector is polynomial of degree </a:t>
            </a:r>
            <a:r>
              <a:rPr lang="en-US" i="1" dirty="0">
                <a:latin typeface="Times New Roman" panose="02020603050405020304" pitchFamily="18" charset="0"/>
              </a:rPr>
              <a:t>n</a:t>
            </a:r>
            <a:r>
              <a:rPr lang="en-US" dirty="0">
                <a:latin typeface="Times New Roman" panose="02020603050405020304" pitchFamily="18" charset="0"/>
              </a:rPr>
              <a:t> – 1</a:t>
            </a:r>
          </a:p>
          <a:p>
            <a:pPr lvl="1"/>
            <a:r>
              <a:rPr lang="en-US" dirty="0"/>
              <a:t>If </a:t>
            </a:r>
            <a:r>
              <a:rPr lang="en-US" dirty="0">
                <a:latin typeface="Consolas" panose="020B0609020204030204" pitchFamily="49" charset="0"/>
              </a:rPr>
              <a:t>p</a:t>
            </a:r>
            <a:r>
              <a:rPr lang="en-US" dirty="0"/>
              <a:t> is an </a:t>
            </a:r>
            <a:r>
              <a:rPr lang="en-US" i="1" dirty="0"/>
              <a:t>n</a:t>
            </a:r>
            <a:r>
              <a:rPr lang="en-US" dirty="0"/>
              <a:t>-dimensional vector, </a:t>
            </a:r>
            <a:r>
              <a:rPr lang="en-US" dirty="0">
                <a:latin typeface="Consolas" panose="020B0609020204030204" pitchFamily="49" charset="0"/>
              </a:rPr>
              <a:t>p(k)</a:t>
            </a:r>
            <a:r>
              <a:rPr lang="en-US" dirty="0"/>
              <a:t> is the coefficient of </a:t>
            </a:r>
            <a:r>
              <a:rPr lang="en-US" i="1" dirty="0" err="1">
                <a:latin typeface="Times New Roman" panose="02020603050405020304" pitchFamily="18" charset="0"/>
              </a:rPr>
              <a:t>x</a:t>
            </a:r>
            <a:r>
              <a:rPr lang="en-US" i="1" baseline="30000" dirty="0" err="1">
                <a:latin typeface="Times New Roman" panose="02020603050405020304" pitchFamily="18" charset="0"/>
              </a:rPr>
              <a:t>n</a:t>
            </a:r>
            <a:r>
              <a:rPr lang="en-US" baseline="30000" dirty="0">
                <a:latin typeface="Times New Roman" panose="02020603050405020304" pitchFamily="18" charset="0"/>
              </a:rPr>
              <a:t> – </a:t>
            </a:r>
            <a:r>
              <a:rPr lang="en-US" i="1" baseline="30000" dirty="0">
                <a:latin typeface="Times New Roman" panose="02020603050405020304" pitchFamily="18" charset="0"/>
              </a:rPr>
              <a:t>k</a:t>
            </a:r>
            <a:endParaRPr lang="en-US" dirty="0">
              <a:latin typeface="Times New Roman" panose="02020603050405020304" pitchFamily="18" charset="0"/>
            </a:endParaRPr>
          </a:p>
          <a:p>
            <a:r>
              <a:rPr lang="en-US" dirty="0"/>
              <a:t>Consequently, the following represents </a:t>
            </a:r>
            <a:r>
              <a:rPr lang="en-US" i="1" dirty="0">
                <a:latin typeface="Times New Roman" panose="02020603050405020304" pitchFamily="18" charset="0"/>
              </a:rPr>
              <a:t>x</a:t>
            </a:r>
            <a:r>
              <a:rPr lang="en-US" baseline="30000" dirty="0">
                <a:latin typeface="Times New Roman" panose="02020603050405020304" pitchFamily="18" charset="0"/>
              </a:rPr>
              <a:t>2</a:t>
            </a:r>
            <a:r>
              <a:rPr lang="en-US" dirty="0">
                <a:latin typeface="Times New Roman" panose="02020603050405020304" pitchFamily="18" charset="0"/>
              </a:rPr>
              <a:t> + 3</a:t>
            </a:r>
            <a:r>
              <a:rPr lang="en-US" i="1" dirty="0">
                <a:latin typeface="Times New Roman" panose="02020603050405020304" pitchFamily="18" charset="0"/>
              </a:rPr>
              <a:t>x</a:t>
            </a:r>
            <a:r>
              <a:rPr lang="en-US" dirty="0">
                <a:latin typeface="Times New Roman" panose="02020603050405020304" pitchFamily="18" charset="0"/>
              </a:rPr>
              <a:t> + 2</a:t>
            </a:r>
          </a:p>
          <a:p>
            <a:pPr marL="857250" lvl="2" indent="0">
              <a:buNone/>
            </a:pPr>
            <a:r>
              <a:rPr lang="en-US" dirty="0">
                <a:latin typeface="Consolas" panose="020B0609020204030204" pitchFamily="49" charset="0"/>
              </a:rPr>
              <a:t>&gt;&gt; p = [1 3 2];</a:t>
            </a:r>
          </a:p>
          <a:p>
            <a:r>
              <a:rPr lang="en-US" dirty="0"/>
              <a:t>If a vector is passed to a function expecting a polynomial,</a:t>
            </a:r>
            <a:br>
              <a:rPr lang="en-US" dirty="0"/>
            </a:br>
            <a:r>
              <a:rPr lang="en-US" dirty="0"/>
              <a:t>	the vector is interpreted as described above:</a:t>
            </a:r>
          </a:p>
          <a:p>
            <a:pPr marL="857250" lvl="2" indent="0">
              <a:buNone/>
            </a:pPr>
            <a:r>
              <a:rPr lang="en-US" dirty="0">
                <a:latin typeface="Consolas" panose="020B0609020204030204" pitchFamily="49" charset="0"/>
              </a:rPr>
              <a:t>&gt;&gt; roots( p )</a:t>
            </a:r>
          </a:p>
          <a:p>
            <a:pPr marL="857250" lvl="2" indent="0">
              <a:buNone/>
            </a:pPr>
            <a:r>
              <a:rPr lang="en-US" dirty="0">
                <a:latin typeface="Consolas" panose="020B0609020204030204" pitchFamily="49" charset="0"/>
              </a:rPr>
              <a:t>    </a:t>
            </a:r>
            <a:r>
              <a:rPr lang="en-US" dirty="0" err="1">
                <a:latin typeface="Consolas" panose="020B0609020204030204" pitchFamily="49" charset="0"/>
              </a:rPr>
              <a:t>ans</a:t>
            </a:r>
            <a:r>
              <a:rPr lang="en-US" dirty="0">
                <a:latin typeface="Consolas" panose="020B0609020204030204" pitchFamily="49" charset="0"/>
              </a:rPr>
              <a:t> =</a:t>
            </a:r>
          </a:p>
          <a:p>
            <a:pPr marL="857250" lvl="2" indent="0">
              <a:buNone/>
            </a:pPr>
            <a:r>
              <a:rPr lang="en-US" dirty="0">
                <a:latin typeface="Consolas" panose="020B0609020204030204" pitchFamily="49" charset="0"/>
              </a:rPr>
              <a:t>         -2</a:t>
            </a:r>
          </a:p>
          <a:p>
            <a:pPr marL="857250" lvl="2" indent="0">
              <a:buNone/>
            </a:pPr>
            <a:r>
              <a:rPr lang="en-US" dirty="0">
                <a:latin typeface="Consolas" panose="020B0609020204030204" pitchFamily="49" charset="0"/>
              </a:rPr>
              <a:t>         -1</a:t>
            </a:r>
          </a:p>
          <a:p>
            <a:pPr marL="857250" lvl="2" indent="0">
              <a:buNone/>
            </a:pP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sp>
        <p:nvSpPr>
          <p:cNvPr id="7" name="Rectangle 6"/>
          <p:cNvSpPr/>
          <p:nvPr/>
        </p:nvSpPr>
        <p:spPr>
          <a:xfrm>
            <a:off x="5301438" y="5882882"/>
            <a:ext cx="2844341" cy="738664"/>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Matlab code is provided for </a:t>
            </a:r>
            <a:b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b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demonstration purposes and is not</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required for the examination.</a:t>
            </a:r>
            <a:endParaRPr lang="en-CA" sz="11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197" y="6052569"/>
            <a:ext cx="396241" cy="399289"/>
          </a:xfrm>
          <a:prstGeom prst="rect">
            <a:avLst/>
          </a:prstGeom>
        </p:spPr>
      </p:pic>
    </p:spTree>
    <p:custDataLst>
      <p:tags r:id="rId1"/>
    </p:custDataLst>
    <p:extLst>
      <p:ext uri="{BB962C8B-B14F-4D97-AF65-F5344CB8AC3E}">
        <p14:creationId xmlns:p14="http://schemas.microsoft.com/office/powerpoint/2010/main" val="9710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Representing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Some other useful polynomial functions in </a:t>
            </a:r>
            <a:r>
              <a:rPr lang="en-US" dirty="0" err="1"/>
              <a:t>Matlab</a:t>
            </a:r>
            <a:r>
              <a:rPr lang="en-US" dirty="0"/>
              <a:t>:</a:t>
            </a:r>
          </a:p>
          <a:p>
            <a:pPr marL="857250" lvl="2" indent="0">
              <a:buNone/>
            </a:pPr>
            <a:r>
              <a:rPr lang="fr-FR" dirty="0">
                <a:latin typeface="Consolas" panose="020B0609020204030204" pitchFamily="49" charset="0"/>
              </a:rPr>
              <a:t>&gt;&gt; </a:t>
            </a:r>
            <a:r>
              <a:rPr lang="fr-FR" dirty="0" err="1">
                <a:latin typeface="Consolas" panose="020B0609020204030204" pitchFamily="49" charset="0"/>
              </a:rPr>
              <a:t>polyder</a:t>
            </a:r>
            <a:r>
              <a:rPr lang="fr-FR" dirty="0">
                <a:latin typeface="Consolas" panose="020B0609020204030204" pitchFamily="49" charset="0"/>
              </a:rPr>
              <a:t>( [1 3 2] )   % </a:t>
            </a:r>
            <a:r>
              <a:rPr lang="fr-FR" dirty="0" err="1">
                <a:latin typeface="Consolas" panose="020B0609020204030204" pitchFamily="49" charset="0"/>
              </a:rPr>
              <a:t>take</a:t>
            </a:r>
            <a:r>
              <a:rPr lang="fr-FR" dirty="0">
                <a:latin typeface="Consolas" panose="020B0609020204030204" pitchFamily="49" charset="0"/>
              </a:rPr>
              <a:t> the </a:t>
            </a:r>
            <a:r>
              <a:rPr lang="fr-FR" dirty="0" err="1">
                <a:latin typeface="Consolas" panose="020B0609020204030204" pitchFamily="49" charset="0"/>
              </a:rPr>
              <a:t>derivative</a:t>
            </a:r>
            <a:endParaRPr lang="fr-FR" dirty="0">
              <a:latin typeface="Consolas" panose="020B0609020204030204" pitchFamily="49" charset="0"/>
            </a:endParaRPr>
          </a:p>
          <a:p>
            <a:pPr marL="857250" lvl="2" indent="0">
              <a:buNone/>
            </a:pPr>
            <a:r>
              <a:rPr lang="fr-FR" dirty="0">
                <a:latin typeface="Consolas" panose="020B0609020204030204" pitchFamily="49" charset="0"/>
              </a:rPr>
              <a:t>    ans =</a:t>
            </a:r>
          </a:p>
          <a:p>
            <a:pPr marL="857250" lvl="2" indent="0">
              <a:buNone/>
            </a:pPr>
            <a:r>
              <a:rPr lang="fr-FR" dirty="0">
                <a:latin typeface="Consolas" panose="020B0609020204030204" pitchFamily="49" charset="0"/>
              </a:rPr>
              <a:t>        2   3</a:t>
            </a:r>
          </a:p>
          <a:p>
            <a:pPr marL="857250" lvl="2" indent="0">
              <a:buNone/>
            </a:pPr>
            <a:r>
              <a:rPr lang="fr-FR" dirty="0">
                <a:latin typeface="Consolas" panose="020B0609020204030204" pitchFamily="49" charset="0"/>
              </a:rPr>
              <a:t>&gt;&gt; </a:t>
            </a:r>
            <a:r>
              <a:rPr lang="fr-FR" dirty="0" err="1">
                <a:latin typeface="Consolas" panose="020B0609020204030204" pitchFamily="49" charset="0"/>
              </a:rPr>
              <a:t>polyint</a:t>
            </a:r>
            <a:r>
              <a:rPr lang="fr-FR" dirty="0">
                <a:latin typeface="Consolas" panose="020B0609020204030204" pitchFamily="49" charset="0"/>
              </a:rPr>
              <a:t>( [1 3 2] )   % </a:t>
            </a:r>
            <a:r>
              <a:rPr lang="fr-FR" dirty="0" err="1">
                <a:latin typeface="Consolas" panose="020B0609020204030204" pitchFamily="49" charset="0"/>
              </a:rPr>
              <a:t>find</a:t>
            </a:r>
            <a:r>
              <a:rPr lang="fr-FR" dirty="0">
                <a:latin typeface="Consolas" panose="020B0609020204030204" pitchFamily="49" charset="0"/>
              </a:rPr>
              <a:t> the </a:t>
            </a:r>
            <a:r>
              <a:rPr lang="fr-FR" dirty="0" err="1">
                <a:latin typeface="Consolas" panose="020B0609020204030204" pitchFamily="49" charset="0"/>
              </a:rPr>
              <a:t>antiderivative</a:t>
            </a:r>
            <a:endParaRPr lang="fr-FR" dirty="0">
              <a:latin typeface="Consolas" panose="020B0609020204030204" pitchFamily="49" charset="0"/>
            </a:endParaRPr>
          </a:p>
          <a:p>
            <a:pPr marL="857250" lvl="2" indent="0">
              <a:buNone/>
            </a:pPr>
            <a:r>
              <a:rPr lang="fr-FR" dirty="0">
                <a:latin typeface="Consolas" panose="020B0609020204030204" pitchFamily="49" charset="0"/>
              </a:rPr>
              <a:t>    ans =</a:t>
            </a:r>
          </a:p>
          <a:p>
            <a:pPr marL="857250" lvl="2" indent="0">
              <a:buNone/>
            </a:pPr>
            <a:r>
              <a:rPr lang="fr-FR" dirty="0">
                <a:latin typeface="Consolas" panose="020B0609020204030204" pitchFamily="49" charset="0"/>
              </a:rPr>
              <a:t>        0.3333   1.5000   2.0000        0</a:t>
            </a: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sp>
        <p:nvSpPr>
          <p:cNvPr id="8" name="Rectangle 7"/>
          <p:cNvSpPr/>
          <p:nvPr/>
        </p:nvSpPr>
        <p:spPr>
          <a:xfrm>
            <a:off x="5301438" y="5882882"/>
            <a:ext cx="2844341" cy="738664"/>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Matlab code is provided for </a:t>
            </a:r>
            <a:b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b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demonstration purposes and is not</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required for the examination.</a:t>
            </a:r>
            <a:endParaRPr lang="en-CA"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197" y="6052569"/>
            <a:ext cx="396241" cy="399289"/>
          </a:xfrm>
          <a:prstGeom prst="rect">
            <a:avLst/>
          </a:prstGeom>
        </p:spPr>
      </p:pic>
    </p:spTree>
    <p:custDataLst>
      <p:tags r:id="rId1"/>
    </p:custDataLst>
    <p:extLst>
      <p:ext uri="{BB962C8B-B14F-4D97-AF65-F5344CB8AC3E}">
        <p14:creationId xmlns:p14="http://schemas.microsoft.com/office/powerpoint/2010/main" val="163967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Suppose you have the polynomial</a:t>
            </a:r>
          </a:p>
          <a:p>
            <a:pPr marL="0" indent="0" algn="ctr">
              <a:buNone/>
            </a:pPr>
            <a:r>
              <a:rPr lang="en-US" dirty="0">
                <a:latin typeface="Times New Roman" panose="02020603050405020304" pitchFamily="18" charset="0"/>
              </a:rPr>
              <a:t>1.2 </a:t>
            </a:r>
            <a:r>
              <a:rPr lang="en-US" i="1" dirty="0">
                <a:latin typeface="Times New Roman" panose="02020603050405020304" pitchFamily="18" charset="0"/>
              </a:rPr>
              <a:t>x</a:t>
            </a:r>
            <a:r>
              <a:rPr lang="en-US" baseline="30000" dirty="0">
                <a:latin typeface="Times New Roman" panose="02020603050405020304" pitchFamily="18" charset="0"/>
              </a:rPr>
              <a:t>4</a:t>
            </a:r>
            <a:r>
              <a:rPr lang="en-US" dirty="0">
                <a:latin typeface="Times New Roman" panose="02020603050405020304" pitchFamily="18" charset="0"/>
              </a:rPr>
              <a:t> – 3.8 </a:t>
            </a:r>
            <a:r>
              <a:rPr lang="en-US" i="1" dirty="0">
                <a:latin typeface="Times New Roman" panose="02020603050405020304" pitchFamily="18" charset="0"/>
              </a:rPr>
              <a:t>x</a:t>
            </a:r>
            <a:r>
              <a:rPr lang="en-US" baseline="30000" dirty="0">
                <a:latin typeface="Times New Roman" panose="02020603050405020304" pitchFamily="18" charset="0"/>
              </a:rPr>
              <a:t>3</a:t>
            </a:r>
            <a:r>
              <a:rPr lang="en-US" dirty="0">
                <a:latin typeface="Times New Roman" panose="02020603050405020304" pitchFamily="18" charset="0"/>
              </a:rPr>
              <a:t> + 4.9 </a:t>
            </a:r>
            <a:r>
              <a:rPr lang="en-US" i="1" dirty="0">
                <a:latin typeface="Times New Roman" panose="02020603050405020304" pitchFamily="18" charset="0"/>
              </a:rPr>
              <a:t>x</a:t>
            </a:r>
            <a:r>
              <a:rPr lang="en-US" baseline="30000" dirty="0">
                <a:latin typeface="Times New Roman" panose="02020603050405020304" pitchFamily="18" charset="0"/>
              </a:rPr>
              <a:t>2</a:t>
            </a:r>
            <a:r>
              <a:rPr lang="en-US" dirty="0">
                <a:latin typeface="Times New Roman" panose="02020603050405020304" pitchFamily="18" charset="0"/>
              </a:rPr>
              <a:t> – 0.7 </a:t>
            </a:r>
            <a:r>
              <a:rPr lang="en-US" i="1" dirty="0">
                <a:latin typeface="Times New Roman" panose="02020603050405020304" pitchFamily="18" charset="0"/>
              </a:rPr>
              <a:t>x</a:t>
            </a:r>
            <a:r>
              <a:rPr lang="en-US" dirty="0">
                <a:latin typeface="Times New Roman" panose="02020603050405020304" pitchFamily="18" charset="0"/>
              </a:rPr>
              <a:t> + 5.6</a:t>
            </a:r>
            <a:endParaRPr lang="en-US" dirty="0"/>
          </a:p>
          <a:p>
            <a:pPr lvl="1"/>
            <a:r>
              <a:rPr lang="en-US" dirty="0"/>
              <a:t>How would you evaluate this at </a:t>
            </a:r>
            <a:r>
              <a:rPr lang="en-US" i="1" dirty="0">
                <a:latin typeface="Times New Roman" panose="02020603050405020304" pitchFamily="18" charset="0"/>
              </a:rPr>
              <a:t>x</a:t>
            </a:r>
            <a:r>
              <a:rPr lang="en-US" dirty="0">
                <a:latin typeface="Times New Roman" panose="02020603050405020304" pitchFamily="18" charset="0"/>
              </a:rPr>
              <a:t> = 2.5</a:t>
            </a:r>
            <a:r>
              <a:rPr lang="en-US" dirty="0"/>
              <a:t>?</a:t>
            </a:r>
          </a:p>
          <a:p>
            <a:pPr lvl="1"/>
            <a:r>
              <a:rPr lang="en-US" dirty="0"/>
              <a:t>Author a function </a:t>
            </a:r>
            <a:r>
              <a:rPr lang="en-US" sz="1800" dirty="0">
                <a:latin typeface="Consolas" panose="020B0609020204030204" pitchFamily="49" charset="0"/>
              </a:rPr>
              <a:t>pow( double x, unsigned int n )</a:t>
            </a:r>
            <a:r>
              <a:rPr lang="en-US" dirty="0"/>
              <a:t> and call it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spTree>
    <p:custDataLst>
      <p:tags r:id="rId1"/>
    </p:custDataLst>
    <p:extLst>
      <p:ext uri="{BB962C8B-B14F-4D97-AF65-F5344CB8AC3E}">
        <p14:creationId xmlns:p14="http://schemas.microsoft.com/office/powerpoint/2010/main" val="26038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normAutofit fontScale="92500" lnSpcReduction="10000"/>
          </a:bodyPr>
          <a:lstStyle/>
          <a:p>
            <a:r>
              <a:rPr lang="en-US" dirty="0"/>
              <a:t>The most expensive way of calculating </a:t>
            </a:r>
            <a:r>
              <a:rPr lang="en-US" i="1" dirty="0" err="1">
                <a:latin typeface="Times New Roman" panose="02020603050405020304" pitchFamily="18" charset="0"/>
              </a:rPr>
              <a:t>x</a:t>
            </a:r>
            <a:r>
              <a:rPr lang="en-US" i="1" baseline="30000" dirty="0" err="1">
                <a:latin typeface="Times New Roman" panose="02020603050405020304" pitchFamily="18" charset="0"/>
              </a:rPr>
              <a:t>n</a:t>
            </a:r>
            <a:r>
              <a:rPr lang="en-US" dirty="0"/>
              <a:t>:</a:t>
            </a:r>
          </a:p>
          <a:p>
            <a:pPr marL="800100" lvl="2" indent="0">
              <a:buNone/>
            </a:pPr>
            <a:r>
              <a:rPr lang="en-US" sz="1600" dirty="0">
                <a:latin typeface="Consolas" panose="020B0609020204030204" pitchFamily="49" charset="0"/>
              </a:rPr>
              <a:t>template &lt;</a:t>
            </a:r>
            <a:r>
              <a:rPr lang="en-US" sz="1600" dirty="0" err="1">
                <a:latin typeface="Consolas" panose="020B0609020204030204" pitchFamily="49" charset="0"/>
              </a:rPr>
              <a:t>typename</a:t>
            </a:r>
            <a:r>
              <a:rPr lang="en-US" sz="1600" dirty="0">
                <a:latin typeface="Consolas" panose="020B0609020204030204" pitchFamily="49" charset="0"/>
              </a:rPr>
              <a:t> T&gt;</a:t>
            </a:r>
          </a:p>
          <a:p>
            <a:pPr marL="800100" lvl="2" indent="0">
              <a:buNone/>
            </a:pPr>
            <a:r>
              <a:rPr lang="en-US" sz="1600" dirty="0">
                <a:latin typeface="Consolas" panose="020B0609020204030204" pitchFamily="49" charset="0"/>
              </a:rPr>
              <a:t>T </a:t>
            </a:r>
            <a:r>
              <a:rPr lang="en-US" sz="1600" dirty="0" err="1">
                <a:latin typeface="Consolas" panose="020B0609020204030204" pitchFamily="49" charset="0"/>
              </a:rPr>
              <a:t>pow_O_n</a:t>
            </a:r>
            <a:r>
              <a:rPr lang="en-US" sz="1600" dirty="0">
                <a:latin typeface="Consolas" panose="020B0609020204030204" pitchFamily="49" charset="0"/>
              </a:rPr>
              <a:t>( T x, int n ) {</a:t>
            </a:r>
          </a:p>
          <a:p>
            <a:pPr marL="800100" lvl="2" indent="0">
              <a:buNone/>
            </a:pPr>
            <a:r>
              <a:rPr lang="en-US" sz="1600" dirty="0">
                <a:latin typeface="Consolas" panose="020B0609020204030204" pitchFamily="49" charset="0"/>
              </a:rPr>
              <a:t>    if ( n &gt;= 0 ) {</a:t>
            </a:r>
          </a:p>
          <a:p>
            <a:pPr marL="800100" lvl="2" indent="0">
              <a:buNone/>
            </a:pPr>
            <a:r>
              <a:rPr lang="en-US" sz="1600" dirty="0">
                <a:latin typeface="Consolas" panose="020B0609020204030204" pitchFamily="49" charset="0"/>
              </a:rPr>
              <a:t>        T result{ 1.0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 int k{1}; k &lt;= n; ++k ) {</a:t>
            </a:r>
          </a:p>
          <a:p>
            <a:pPr marL="800100" lvl="2" indent="0">
              <a:buNone/>
            </a:pPr>
            <a:r>
              <a:rPr lang="en-US" sz="1600" dirty="0">
                <a:latin typeface="Consolas" panose="020B0609020204030204" pitchFamily="49" charset="0"/>
              </a:rPr>
              <a:t>            result *= x;    </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result;</a:t>
            </a:r>
          </a:p>
          <a:p>
            <a:pPr marL="800100" lvl="2" indent="0">
              <a:buNone/>
            </a:pPr>
            <a:r>
              <a:rPr lang="en-US" sz="1600" dirty="0">
                <a:latin typeface="Consolas" panose="020B0609020204030204" pitchFamily="49" charset="0"/>
              </a:rPr>
              <a:t>    } else if ( n == INT_MIN ) {</a:t>
            </a:r>
          </a:p>
          <a:p>
            <a:pPr marL="800100" lvl="2" indent="0">
              <a:buNone/>
            </a:pPr>
            <a:r>
              <a:rPr lang="en-US" sz="1600" dirty="0">
                <a:latin typeface="Consolas" panose="020B0609020204030204" pitchFamily="49" charset="0"/>
              </a:rPr>
              <a:t>        return </a:t>
            </a:r>
            <a:r>
              <a:rPr lang="en-US" sz="1600" dirty="0" err="1">
                <a:latin typeface="Consolas" panose="020B0609020204030204" pitchFamily="49" charset="0"/>
              </a:rPr>
              <a:t>pow_O_n</a:t>
            </a:r>
            <a:r>
              <a:rPr lang="en-US" sz="1600" dirty="0">
                <a:latin typeface="Consolas" panose="020B0609020204030204" pitchFamily="49" charset="0"/>
              </a:rPr>
              <a:t>( 1.0/x, -(n + 1) )/x;</a:t>
            </a:r>
          </a:p>
          <a:p>
            <a:pPr marL="800100" lvl="2" indent="0">
              <a:buNone/>
            </a:pPr>
            <a:r>
              <a:rPr lang="en-US" sz="1600" dirty="0">
                <a:latin typeface="Consolas" panose="020B0609020204030204" pitchFamily="49" charset="0"/>
              </a:rPr>
              <a:t>    } else {</a:t>
            </a:r>
          </a:p>
          <a:p>
            <a:pPr marL="800100" lvl="2" indent="0">
              <a:buNone/>
            </a:pPr>
            <a:r>
              <a:rPr lang="en-US" sz="1600" dirty="0">
                <a:latin typeface="Consolas" panose="020B0609020204030204" pitchFamily="49" charset="0"/>
              </a:rPr>
              <a:t>        return </a:t>
            </a:r>
            <a:r>
              <a:rPr lang="en-US" sz="1600" dirty="0" err="1">
                <a:latin typeface="Consolas" panose="020B0609020204030204" pitchFamily="49" charset="0"/>
              </a:rPr>
              <a:t>pow_O_n</a:t>
            </a:r>
            <a:r>
              <a:rPr lang="en-US" sz="1600" dirty="0">
                <a:latin typeface="Consolas" panose="020B0609020204030204" pitchFamily="49" charset="0"/>
              </a:rPr>
              <a:t>( 1.0/x, -n );</a:t>
            </a:r>
          </a:p>
          <a:p>
            <a:pPr marL="800100" lvl="2" indent="0">
              <a:buNone/>
            </a:pP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6" name="Object 5">
            <a:extLst>
              <a:ext uri="{FF2B5EF4-FFF2-40B4-BE49-F238E27FC236}">
                <a16:creationId xmlns:a16="http://schemas.microsoft.com/office/drawing/2014/main" id="{305BDD2F-6393-4B82-A06A-C28992152BE1}"/>
              </a:ext>
            </a:extLst>
          </p:cNvPr>
          <p:cNvGraphicFramePr>
            <a:graphicFrameLocks noChangeAspect="1"/>
          </p:cNvGraphicFramePr>
          <p:nvPr>
            <p:extLst>
              <p:ext uri="{D42A27DB-BD31-4B8C-83A1-F6EECF244321}">
                <p14:modId xmlns:p14="http://schemas.microsoft.com/office/powerpoint/2010/main" val="3070797774"/>
              </p:ext>
            </p:extLst>
          </p:nvPr>
        </p:nvGraphicFramePr>
        <p:xfrm>
          <a:off x="7006493" y="4724447"/>
          <a:ext cx="1361179" cy="915703"/>
        </p:xfrm>
        <a:graphic>
          <a:graphicData uri="http://schemas.openxmlformats.org/presentationml/2006/ole">
            <mc:AlternateContent xmlns:mc="http://schemas.openxmlformats.org/markup-compatibility/2006">
              <mc:Choice xmlns:v="urn:schemas-microsoft-com:vml" Requires="v">
                <p:oleObj name="Equation" r:id="rId3" imgW="698400" imgH="469800" progId="Equation.DSMT4">
                  <p:embed/>
                </p:oleObj>
              </mc:Choice>
              <mc:Fallback>
                <p:oleObj name="Equation" r:id="rId3" imgW="698400" imgH="469800" progId="Equation.DSMT4">
                  <p:embed/>
                  <p:pic>
                    <p:nvPicPr>
                      <p:cNvPr id="6" name="Object 5">
                        <a:extLst>
                          <a:ext uri="{FF2B5EF4-FFF2-40B4-BE49-F238E27FC236}">
                            <a16:creationId xmlns:a16="http://schemas.microsoft.com/office/drawing/2014/main" id="{305BDD2F-6393-4B82-A06A-C28992152BE1}"/>
                          </a:ext>
                        </a:extLst>
                      </p:cNvPr>
                      <p:cNvPicPr/>
                      <p:nvPr/>
                    </p:nvPicPr>
                    <p:blipFill>
                      <a:blip r:embed="rId4"/>
                      <a:stretch>
                        <a:fillRect/>
                      </a:stretch>
                    </p:blipFill>
                    <p:spPr>
                      <a:xfrm>
                        <a:off x="7006493" y="4724447"/>
                        <a:ext cx="1361179" cy="91570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AE638B5-CAA7-4CDD-B458-03789FB0E3CC}"/>
              </a:ext>
            </a:extLst>
          </p:cNvPr>
          <p:cNvGraphicFramePr>
            <a:graphicFrameLocks noChangeAspect="1"/>
          </p:cNvGraphicFramePr>
          <p:nvPr>
            <p:extLst>
              <p:ext uri="{D42A27DB-BD31-4B8C-83A1-F6EECF244321}">
                <p14:modId xmlns:p14="http://schemas.microsoft.com/office/powerpoint/2010/main" val="59755954"/>
              </p:ext>
            </p:extLst>
          </p:nvPr>
        </p:nvGraphicFramePr>
        <p:xfrm>
          <a:off x="5375911" y="2437051"/>
          <a:ext cx="1906905" cy="693261"/>
        </p:xfrm>
        <a:graphic>
          <a:graphicData uri="http://schemas.openxmlformats.org/presentationml/2006/ole">
            <mc:AlternateContent xmlns:mc="http://schemas.openxmlformats.org/markup-compatibility/2006">
              <mc:Choice xmlns:v="urn:schemas-microsoft-com:vml" Requires="v">
                <p:oleObj name="Equation" r:id="rId5" imgW="977760" imgH="355320" progId="Equation.DSMT4">
                  <p:embed/>
                </p:oleObj>
              </mc:Choice>
              <mc:Fallback>
                <p:oleObj name="Equation" r:id="rId5" imgW="977760" imgH="355320" progId="Equation.DSMT4">
                  <p:embed/>
                  <p:pic>
                    <p:nvPicPr>
                      <p:cNvPr id="9" name="Object 8">
                        <a:extLst>
                          <a:ext uri="{FF2B5EF4-FFF2-40B4-BE49-F238E27FC236}">
                            <a16:creationId xmlns:a16="http://schemas.microsoft.com/office/drawing/2014/main" id="{2AE638B5-CAA7-4CDD-B458-03789FB0E3CC}"/>
                          </a:ext>
                        </a:extLst>
                      </p:cNvPr>
                      <p:cNvPicPr/>
                      <p:nvPr/>
                    </p:nvPicPr>
                    <p:blipFill>
                      <a:blip r:embed="rId6"/>
                      <a:stretch>
                        <a:fillRect/>
                      </a:stretch>
                    </p:blipFill>
                    <p:spPr>
                      <a:xfrm>
                        <a:off x="5375911" y="2437051"/>
                        <a:ext cx="1906905" cy="69326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4BC9FEC-2E23-4626-B776-D4341A99D668}"/>
              </a:ext>
            </a:extLst>
          </p:cNvPr>
          <p:cNvGraphicFramePr>
            <a:graphicFrameLocks noChangeAspect="1"/>
          </p:cNvGraphicFramePr>
          <p:nvPr>
            <p:extLst>
              <p:ext uri="{D42A27DB-BD31-4B8C-83A1-F6EECF244321}">
                <p14:modId xmlns:p14="http://schemas.microsoft.com/office/powerpoint/2010/main" val="3406263716"/>
              </p:ext>
            </p:extLst>
          </p:nvPr>
        </p:nvGraphicFramePr>
        <p:xfrm>
          <a:off x="7006493" y="3565572"/>
          <a:ext cx="717550" cy="495300"/>
        </p:xfrm>
        <a:graphic>
          <a:graphicData uri="http://schemas.openxmlformats.org/presentationml/2006/ole">
            <mc:AlternateContent xmlns:mc="http://schemas.openxmlformats.org/markup-compatibility/2006">
              <mc:Choice xmlns:v="urn:schemas-microsoft-com:vml" Requires="v">
                <p:oleObj name="Equation" r:id="rId7" imgW="368280" imgH="253800" progId="Equation.DSMT4">
                  <p:embed/>
                </p:oleObj>
              </mc:Choice>
              <mc:Fallback>
                <p:oleObj name="Equation" r:id="rId7" imgW="368280" imgH="253800" progId="Equation.DSMT4">
                  <p:embed/>
                  <p:pic>
                    <p:nvPicPr>
                      <p:cNvPr id="10" name="Object 9">
                        <a:extLst>
                          <a:ext uri="{FF2B5EF4-FFF2-40B4-BE49-F238E27FC236}">
                            <a16:creationId xmlns:a16="http://schemas.microsoft.com/office/drawing/2014/main" id="{C4BC9FEC-2E23-4626-B776-D4341A99D668}"/>
                          </a:ext>
                        </a:extLst>
                      </p:cNvPr>
                      <p:cNvPicPr/>
                      <p:nvPr/>
                    </p:nvPicPr>
                    <p:blipFill>
                      <a:blip r:embed="rId8"/>
                      <a:stretch>
                        <a:fillRect/>
                      </a:stretch>
                    </p:blipFill>
                    <p:spPr>
                      <a:xfrm>
                        <a:off x="7006493" y="3565572"/>
                        <a:ext cx="717550" cy="495300"/>
                      </a:xfrm>
                      <a:prstGeom prst="rect">
                        <a:avLst/>
                      </a:prstGeom>
                    </p:spPr>
                  </p:pic>
                </p:oleObj>
              </mc:Fallback>
            </mc:AlternateContent>
          </a:graphicData>
        </a:graphic>
      </p:graphicFrame>
      <p:sp>
        <p:nvSpPr>
          <p:cNvPr id="12" name="Rectangle 11"/>
          <p:cNvSpPr/>
          <p:nvPr/>
        </p:nvSpPr>
        <p:spPr>
          <a:xfrm>
            <a:off x="3298071" y="6219965"/>
            <a:ext cx="422863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C++ code is meant to demonstrate sub-optimal algorithms not required on the examination</a:t>
            </a:r>
            <a:endParaRPr lang="en-CA" sz="1100"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1830" y="6281931"/>
            <a:ext cx="396241" cy="399289"/>
          </a:xfrm>
          <a:prstGeom prst="rect">
            <a:avLst/>
          </a:prstGeom>
        </p:spPr>
      </p:pic>
    </p:spTree>
    <p:custDataLst>
      <p:tags r:id="rId1"/>
    </p:custDataLst>
    <p:extLst>
      <p:ext uri="{BB962C8B-B14F-4D97-AF65-F5344CB8AC3E}">
        <p14:creationId xmlns:p14="http://schemas.microsoft.com/office/powerpoint/2010/main" val="286871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most expensive form:</a:t>
            </a:r>
          </a:p>
          <a:p>
            <a:pPr marL="800100" lvl="2" indent="0">
              <a:buNone/>
            </a:pPr>
            <a:r>
              <a:rPr lang="en-US" sz="1600" dirty="0">
                <a:latin typeface="Consolas" panose="020B0609020204030204" pitchFamily="49" charset="0"/>
              </a:rPr>
              <a:t>template &lt;</a:t>
            </a:r>
            <a:r>
              <a:rPr lang="en-US" sz="1600" dirty="0" err="1">
                <a:latin typeface="Consolas" panose="020B0609020204030204" pitchFamily="49" charset="0"/>
              </a:rPr>
              <a:t>typename</a:t>
            </a:r>
            <a:r>
              <a:rPr lang="en-US" sz="1600" dirty="0">
                <a:latin typeface="Consolas" panose="020B0609020204030204" pitchFamily="49" charset="0"/>
              </a:rPr>
              <a:t> T&gt;</a:t>
            </a:r>
          </a:p>
          <a:p>
            <a:pPr marL="800100" lvl="2" indent="0">
              <a:buNone/>
            </a:pPr>
            <a:r>
              <a:rPr lang="en-US" sz="1600" dirty="0">
                <a:latin typeface="Consolas" panose="020B0609020204030204" pitchFamily="49" charset="0"/>
              </a:rPr>
              <a:t>T polyval_O_n2( T </a:t>
            </a:r>
            <a:r>
              <a:rPr lang="en-US" sz="1600" dirty="0" err="1">
                <a:latin typeface="Consolas" panose="020B0609020204030204" pitchFamily="49" charset="0"/>
              </a:rPr>
              <a:t>coeffs</a:t>
            </a:r>
            <a:r>
              <a:rPr lang="en-US" sz="1600" dirty="0">
                <a:latin typeface="Consolas" panose="020B0609020204030204" pitchFamily="49" charset="0"/>
              </a:rPr>
              <a:t>[], unsigned int degree, T x ) {</a:t>
            </a:r>
          </a:p>
          <a:p>
            <a:pPr marL="800100" lvl="2" indent="0">
              <a:buNone/>
            </a:pPr>
            <a:r>
              <a:rPr lang="en-US" sz="1600" dirty="0">
                <a:latin typeface="Consolas" panose="020B0609020204030204" pitchFamily="49" charset="0"/>
              </a:rPr>
              <a:t>    T result{ </a:t>
            </a:r>
            <a:r>
              <a:rPr lang="en-US" sz="1600" dirty="0" err="1">
                <a:latin typeface="Consolas" panose="020B0609020204030204" pitchFamily="49" charset="0"/>
              </a:rPr>
              <a:t>coeffs</a:t>
            </a:r>
            <a:r>
              <a:rPr lang="en-US" sz="1600" dirty="0">
                <a:latin typeface="Consolas" panose="020B0609020204030204" pitchFamily="49" charset="0"/>
              </a:rPr>
              <a:t>[0]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 unsigned int k{1}; k &lt;= degree; ++k ) {</a:t>
            </a:r>
          </a:p>
          <a:p>
            <a:pPr marL="800100" lvl="2" indent="0">
              <a:buNone/>
            </a:pPr>
            <a:r>
              <a:rPr lang="en-US" sz="1600" dirty="0">
                <a:latin typeface="Consolas" panose="020B0609020204030204" pitchFamily="49" charset="0"/>
              </a:rPr>
              <a:t>        result += </a:t>
            </a:r>
            <a:r>
              <a:rPr lang="en-US" sz="1600" dirty="0" err="1">
                <a:latin typeface="Consolas" panose="020B0609020204030204" pitchFamily="49" charset="0"/>
              </a:rPr>
              <a:t>coeffs</a:t>
            </a:r>
            <a:r>
              <a:rPr lang="en-US" sz="1600" dirty="0">
                <a:latin typeface="Consolas" panose="020B0609020204030204" pitchFamily="49" charset="0"/>
              </a:rPr>
              <a:t>[k]*</a:t>
            </a:r>
            <a:r>
              <a:rPr lang="en-US" sz="1600" dirty="0" err="1">
                <a:latin typeface="Consolas" panose="020B0609020204030204" pitchFamily="49" charset="0"/>
              </a:rPr>
              <a:t>pow_O_n</a:t>
            </a:r>
            <a:r>
              <a:rPr lang="en-US" sz="1600" dirty="0">
                <a:latin typeface="Consolas" panose="020B0609020204030204" pitchFamily="49" charset="0"/>
              </a:rPr>
              <a:t>( x, k );</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result;</a:t>
            </a:r>
          </a:p>
          <a:p>
            <a:pPr marL="800100" lvl="2" indent="0">
              <a:buNone/>
            </a:pPr>
            <a:r>
              <a:rPr lang="en-US" sz="1600" dirty="0">
                <a:latin typeface="Consolas" panose="020B0609020204030204" pitchFamily="49" charset="0"/>
              </a:rPr>
              <a:t>}</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10" name="Object 9">
            <a:extLst>
              <a:ext uri="{FF2B5EF4-FFF2-40B4-BE49-F238E27FC236}">
                <a16:creationId xmlns:a16="http://schemas.microsoft.com/office/drawing/2014/main" id="{054BB4C6-7A07-4628-88A2-0E0B0229B95C}"/>
              </a:ext>
            </a:extLst>
          </p:cNvPr>
          <p:cNvGraphicFramePr>
            <a:graphicFrameLocks noChangeAspect="1"/>
          </p:cNvGraphicFramePr>
          <p:nvPr>
            <p:extLst>
              <p:ext uri="{D42A27DB-BD31-4B8C-83A1-F6EECF244321}">
                <p14:modId xmlns:p14="http://schemas.microsoft.com/office/powerpoint/2010/main" val="3212032498"/>
              </p:ext>
            </p:extLst>
          </p:nvPr>
        </p:nvGraphicFramePr>
        <p:xfrm>
          <a:off x="7624763" y="3343275"/>
          <a:ext cx="841375" cy="544513"/>
        </p:xfrm>
        <a:graphic>
          <a:graphicData uri="http://schemas.openxmlformats.org/presentationml/2006/ole">
            <mc:AlternateContent xmlns:mc="http://schemas.openxmlformats.org/markup-compatibility/2006">
              <mc:Choice xmlns:v="urn:schemas-microsoft-com:vml" Requires="v">
                <p:oleObj name="Equation" r:id="rId3" imgW="431640" imgH="279360" progId="Equation.DSMT4">
                  <p:embed/>
                </p:oleObj>
              </mc:Choice>
              <mc:Fallback>
                <p:oleObj name="Equation" r:id="rId3" imgW="431640" imgH="279360" progId="Equation.DSMT4">
                  <p:embed/>
                  <p:pic>
                    <p:nvPicPr>
                      <p:cNvPr id="10" name="Object 9">
                        <a:extLst>
                          <a:ext uri="{FF2B5EF4-FFF2-40B4-BE49-F238E27FC236}">
                            <a16:creationId xmlns:a16="http://schemas.microsoft.com/office/drawing/2014/main" id="{054BB4C6-7A07-4628-88A2-0E0B0229B95C}"/>
                          </a:ext>
                        </a:extLst>
                      </p:cNvPr>
                      <p:cNvPicPr/>
                      <p:nvPr/>
                    </p:nvPicPr>
                    <p:blipFill>
                      <a:blip r:embed="rId4"/>
                      <a:stretch>
                        <a:fillRect/>
                      </a:stretch>
                    </p:blipFill>
                    <p:spPr>
                      <a:xfrm>
                        <a:off x="7624763" y="3343275"/>
                        <a:ext cx="841375" cy="544513"/>
                      </a:xfrm>
                      <a:prstGeom prst="rect">
                        <a:avLst/>
                      </a:prstGeom>
                    </p:spPr>
                  </p:pic>
                </p:oleObj>
              </mc:Fallback>
            </mc:AlternateContent>
          </a:graphicData>
        </a:graphic>
      </p:graphicFrame>
      <p:sp>
        <p:nvSpPr>
          <p:cNvPr id="8" name="Rectangle 7"/>
          <p:cNvSpPr/>
          <p:nvPr/>
        </p:nvSpPr>
        <p:spPr>
          <a:xfrm>
            <a:off x="3298071" y="6219965"/>
            <a:ext cx="422863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C++ code is meant to demonstrate sub-optimal algorithms not required on the examination</a:t>
            </a:r>
            <a:endParaRPr lang="en-CA" sz="11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830" y="6281931"/>
            <a:ext cx="396241" cy="399289"/>
          </a:xfrm>
          <a:prstGeom prst="rect">
            <a:avLst/>
          </a:prstGeom>
        </p:spPr>
      </p:pic>
    </p:spTree>
    <p:custDataLst>
      <p:tags r:id="rId1"/>
    </p:custDataLst>
    <p:extLst>
      <p:ext uri="{BB962C8B-B14F-4D97-AF65-F5344CB8AC3E}">
        <p14:creationId xmlns:p14="http://schemas.microsoft.com/office/powerpoint/2010/main" val="216410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Evaluating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686800" cy="4525963"/>
          </a:xfrm>
        </p:spPr>
        <p:txBody>
          <a:bodyPr/>
          <a:lstStyle/>
          <a:p>
            <a:r>
              <a:rPr lang="en-US" dirty="0"/>
              <a:t>A recursive means of calculating </a:t>
            </a:r>
            <a:r>
              <a:rPr lang="en-US" i="1" dirty="0" err="1">
                <a:latin typeface="Times New Roman" panose="02020603050405020304" pitchFamily="18" charset="0"/>
              </a:rPr>
              <a:t>x</a:t>
            </a:r>
            <a:r>
              <a:rPr lang="en-US" i="1" baseline="30000" dirty="0" err="1">
                <a:latin typeface="Times New Roman" panose="02020603050405020304" pitchFamily="18" charset="0"/>
              </a:rPr>
              <a:t>n</a:t>
            </a:r>
            <a:r>
              <a:rPr lang="en-US" dirty="0"/>
              <a:t>:</a:t>
            </a:r>
          </a:p>
          <a:p>
            <a:pPr marL="800100" lvl="2" indent="0">
              <a:buNone/>
            </a:pPr>
            <a:r>
              <a:rPr lang="en-US" sz="1600" dirty="0">
                <a:latin typeface="Consolas" panose="020B0609020204030204" pitchFamily="49" charset="0"/>
              </a:rPr>
              <a:t>template &lt;</a:t>
            </a:r>
            <a:r>
              <a:rPr lang="en-US" sz="1600" dirty="0" err="1">
                <a:latin typeface="Consolas" panose="020B0609020204030204" pitchFamily="49" charset="0"/>
              </a:rPr>
              <a:t>typename</a:t>
            </a:r>
            <a:r>
              <a:rPr lang="en-US" sz="1600" dirty="0">
                <a:latin typeface="Consolas" panose="020B0609020204030204" pitchFamily="49" charset="0"/>
              </a:rPr>
              <a:t> T&gt;</a:t>
            </a:r>
          </a:p>
          <a:p>
            <a:pPr marL="800100" lvl="2" indent="0">
              <a:buNone/>
            </a:pPr>
            <a:r>
              <a:rPr lang="en-US" sz="1600" dirty="0">
                <a:latin typeface="Consolas" panose="020B0609020204030204" pitchFamily="49" charset="0"/>
              </a:rPr>
              <a:t>T </a:t>
            </a:r>
            <a:r>
              <a:rPr lang="en-US" sz="1600" dirty="0" err="1">
                <a:latin typeface="Consolas" panose="020B0609020204030204" pitchFamily="49" charset="0"/>
              </a:rPr>
              <a:t>pow_O_ln_n_rec</a:t>
            </a:r>
            <a:r>
              <a:rPr lang="en-US" sz="1600" dirty="0">
                <a:latin typeface="Consolas" panose="020B0609020204030204" pitchFamily="49" charset="0"/>
              </a:rPr>
              <a:t>( T x, int n ) {</a:t>
            </a:r>
          </a:p>
          <a:p>
            <a:pPr marL="800100" lvl="2" indent="0">
              <a:buNone/>
            </a:pPr>
            <a:r>
              <a:rPr lang="en-US" sz="1600" dirty="0">
                <a:latin typeface="Consolas" panose="020B0609020204030204" pitchFamily="49" charset="0"/>
              </a:rPr>
              <a:t>    if ( n &gt; 0 ) {</a:t>
            </a:r>
          </a:p>
          <a:p>
            <a:pPr marL="800100" lvl="2" indent="0">
              <a:buNone/>
            </a:pPr>
            <a:r>
              <a:rPr lang="en-US" sz="1600" dirty="0">
                <a:latin typeface="Consolas" panose="020B0609020204030204" pitchFamily="49" charset="0"/>
              </a:rPr>
              <a:t>        T result{ </a:t>
            </a:r>
            <a:r>
              <a:rPr lang="en-US" sz="1600" dirty="0" err="1">
                <a:latin typeface="Consolas" panose="020B0609020204030204" pitchFamily="49" charset="0"/>
              </a:rPr>
              <a:t>pow_O_ln_n_rec</a:t>
            </a:r>
            <a:r>
              <a:rPr lang="en-US" sz="1600" dirty="0">
                <a:latin typeface="Consolas" panose="020B0609020204030204" pitchFamily="49" charset="0"/>
              </a:rPr>
              <a:t>( x, n/2 ) };</a:t>
            </a:r>
          </a:p>
          <a:p>
            <a:pPr marL="800100" lvl="2" indent="0">
              <a:buNone/>
            </a:pPr>
            <a:r>
              <a:rPr lang="en-US" sz="1600" dirty="0">
                <a:latin typeface="Consolas" panose="020B0609020204030204" pitchFamily="49" charset="0"/>
              </a:rPr>
              <a:t>        result *= result;</a:t>
            </a:r>
          </a:p>
          <a:p>
            <a:pPr marL="800100" lvl="2" indent="0">
              <a:buNone/>
            </a:pPr>
            <a:r>
              <a:rPr lang="en-US" sz="1600" dirty="0">
                <a:latin typeface="Consolas" panose="020B0609020204030204" pitchFamily="49" charset="0"/>
              </a:rPr>
              <a:t>        return ( (n&amp;1) == 0 ) ? result : result*x;</a:t>
            </a:r>
          </a:p>
          <a:p>
            <a:pPr marL="800100" lvl="2" indent="0">
              <a:buNone/>
            </a:pPr>
            <a:r>
              <a:rPr lang="en-US" sz="1600" dirty="0">
                <a:latin typeface="Consolas" panose="020B0609020204030204" pitchFamily="49" charset="0"/>
              </a:rPr>
              <a:t>    } else if ( n == 0 ) {</a:t>
            </a:r>
          </a:p>
          <a:p>
            <a:pPr marL="800100" lvl="2" indent="0">
              <a:buNone/>
            </a:pPr>
            <a:r>
              <a:rPr lang="en-US" sz="1600" dirty="0">
                <a:latin typeface="Consolas" panose="020B0609020204030204" pitchFamily="49" charset="0"/>
              </a:rPr>
              <a:t>        return 1.0;</a:t>
            </a:r>
          </a:p>
          <a:p>
            <a:pPr marL="800100" lvl="2" indent="0">
              <a:buNone/>
            </a:pPr>
            <a:r>
              <a:rPr lang="en-US" sz="1600" dirty="0">
                <a:latin typeface="Consolas" panose="020B0609020204030204" pitchFamily="49" charset="0"/>
              </a:rPr>
              <a:t>    } else if ( n == INT_MIN ) {</a:t>
            </a:r>
          </a:p>
          <a:p>
            <a:pPr marL="800100" lvl="2" indent="0">
              <a:buNone/>
            </a:pPr>
            <a:r>
              <a:rPr lang="en-US" sz="1600" dirty="0">
                <a:latin typeface="Consolas" panose="020B0609020204030204" pitchFamily="49" charset="0"/>
              </a:rPr>
              <a:t>        return </a:t>
            </a:r>
            <a:r>
              <a:rPr lang="en-US" sz="1600" dirty="0" err="1">
                <a:latin typeface="Consolas" panose="020B0609020204030204" pitchFamily="49" charset="0"/>
              </a:rPr>
              <a:t>pow_O_ln_n_rec</a:t>
            </a:r>
            <a:r>
              <a:rPr lang="en-US" sz="1600" dirty="0">
                <a:latin typeface="Consolas" panose="020B0609020204030204" pitchFamily="49" charset="0"/>
              </a:rPr>
              <a:t>( 1.0/x, -(n + 1) )/x;</a:t>
            </a:r>
          </a:p>
          <a:p>
            <a:pPr marL="800100" lvl="2" indent="0">
              <a:buNone/>
            </a:pPr>
            <a:r>
              <a:rPr lang="en-US" sz="1600" dirty="0">
                <a:latin typeface="Consolas" panose="020B0609020204030204" pitchFamily="49" charset="0"/>
              </a:rPr>
              <a:t>    } else {</a:t>
            </a:r>
          </a:p>
          <a:p>
            <a:pPr marL="800100" lvl="2" indent="0">
              <a:buNone/>
            </a:pPr>
            <a:r>
              <a:rPr lang="en-US" sz="1600" dirty="0">
                <a:latin typeface="Consolas" panose="020B0609020204030204" pitchFamily="49" charset="0"/>
              </a:rPr>
              <a:t>        return </a:t>
            </a:r>
            <a:r>
              <a:rPr lang="en-US" sz="1600" dirty="0" err="1">
                <a:latin typeface="Consolas" panose="020B0609020204030204" pitchFamily="49" charset="0"/>
              </a:rPr>
              <a:t>pow_O_ln_n_rec</a:t>
            </a:r>
            <a:r>
              <a:rPr lang="en-US" sz="1600" dirty="0">
                <a:latin typeface="Consolas" panose="020B0609020204030204" pitchFamily="49" charset="0"/>
              </a:rPr>
              <a:t>( 1.0/x, -n );</a:t>
            </a:r>
          </a:p>
          <a:p>
            <a:pPr marL="800100" lvl="2" indent="0">
              <a:buNone/>
            </a:pP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a:t>
            </a:r>
            <a:endParaRPr lang="en-US" sz="1700" dirty="0">
              <a:latin typeface="Consolas" panose="020B0609020204030204" pitchFamily="49"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Evaluating a polynomial at a point and Horner's rule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9" name="Object 8">
            <a:extLst>
              <a:ext uri="{FF2B5EF4-FFF2-40B4-BE49-F238E27FC236}">
                <a16:creationId xmlns:a16="http://schemas.microsoft.com/office/drawing/2014/main" id="{2AE638B5-CAA7-4CDD-B458-03789FB0E3CC}"/>
              </a:ext>
            </a:extLst>
          </p:cNvPr>
          <p:cNvGraphicFramePr>
            <a:graphicFrameLocks noChangeAspect="1"/>
          </p:cNvGraphicFramePr>
          <p:nvPr>
            <p:extLst>
              <p:ext uri="{D42A27DB-BD31-4B8C-83A1-F6EECF244321}">
                <p14:modId xmlns:p14="http://schemas.microsoft.com/office/powerpoint/2010/main" val="1413737837"/>
              </p:ext>
            </p:extLst>
          </p:nvPr>
        </p:nvGraphicFramePr>
        <p:xfrm>
          <a:off x="6015056" y="1370013"/>
          <a:ext cx="2903682" cy="1730375"/>
        </p:xfrm>
        <a:graphic>
          <a:graphicData uri="http://schemas.openxmlformats.org/presentationml/2006/ole">
            <mc:AlternateContent xmlns:mc="http://schemas.openxmlformats.org/markup-compatibility/2006">
              <mc:Choice xmlns:v="urn:schemas-microsoft-com:vml" Requires="v">
                <p:oleObj name="Equation" r:id="rId3" imgW="1638000" imgH="977760" progId="Equation.DSMT4">
                  <p:embed/>
                </p:oleObj>
              </mc:Choice>
              <mc:Fallback>
                <p:oleObj name="Equation" r:id="rId3" imgW="1638000" imgH="977760" progId="Equation.DSMT4">
                  <p:embed/>
                  <p:pic>
                    <p:nvPicPr>
                      <p:cNvPr id="9" name="Object 8">
                        <a:extLst>
                          <a:ext uri="{FF2B5EF4-FFF2-40B4-BE49-F238E27FC236}">
                            <a16:creationId xmlns:a16="http://schemas.microsoft.com/office/drawing/2014/main" id="{2AE638B5-CAA7-4CDD-B458-03789FB0E3CC}"/>
                          </a:ext>
                        </a:extLst>
                      </p:cNvPr>
                      <p:cNvPicPr/>
                      <p:nvPr/>
                    </p:nvPicPr>
                    <p:blipFill>
                      <a:blip r:embed="rId4"/>
                      <a:stretch>
                        <a:fillRect/>
                      </a:stretch>
                    </p:blipFill>
                    <p:spPr>
                      <a:xfrm>
                        <a:off x="6015056" y="1370013"/>
                        <a:ext cx="2903682" cy="17303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4BC9FEC-2E23-4626-B776-D4341A99D668}"/>
              </a:ext>
            </a:extLst>
          </p:cNvPr>
          <p:cNvGraphicFramePr>
            <a:graphicFrameLocks noChangeAspect="1"/>
          </p:cNvGraphicFramePr>
          <p:nvPr>
            <p:extLst>
              <p:ext uri="{D42A27DB-BD31-4B8C-83A1-F6EECF244321}">
                <p14:modId xmlns:p14="http://schemas.microsoft.com/office/powerpoint/2010/main" val="1672582248"/>
              </p:ext>
            </p:extLst>
          </p:nvPr>
        </p:nvGraphicFramePr>
        <p:xfrm>
          <a:off x="7466897" y="4117975"/>
          <a:ext cx="1212850" cy="495300"/>
        </p:xfrm>
        <a:graphic>
          <a:graphicData uri="http://schemas.openxmlformats.org/presentationml/2006/ole">
            <mc:AlternateContent xmlns:mc="http://schemas.openxmlformats.org/markup-compatibility/2006">
              <mc:Choice xmlns:v="urn:schemas-microsoft-com:vml" Requires="v">
                <p:oleObj name="Equation" r:id="rId5" imgW="622080" imgH="253800" progId="Equation.DSMT4">
                  <p:embed/>
                </p:oleObj>
              </mc:Choice>
              <mc:Fallback>
                <p:oleObj name="Equation" r:id="rId5" imgW="622080" imgH="253800" progId="Equation.DSMT4">
                  <p:embed/>
                  <p:pic>
                    <p:nvPicPr>
                      <p:cNvPr id="10" name="Object 9">
                        <a:extLst>
                          <a:ext uri="{FF2B5EF4-FFF2-40B4-BE49-F238E27FC236}">
                            <a16:creationId xmlns:a16="http://schemas.microsoft.com/office/drawing/2014/main" id="{C4BC9FEC-2E23-4626-B776-D4341A99D668}"/>
                          </a:ext>
                        </a:extLst>
                      </p:cNvPr>
                      <p:cNvPicPr/>
                      <p:nvPr/>
                    </p:nvPicPr>
                    <p:blipFill>
                      <a:blip r:embed="rId6"/>
                      <a:stretch>
                        <a:fillRect/>
                      </a:stretch>
                    </p:blipFill>
                    <p:spPr>
                      <a:xfrm>
                        <a:off x="7466897" y="4117975"/>
                        <a:ext cx="1212850" cy="495300"/>
                      </a:xfrm>
                      <a:prstGeom prst="rect">
                        <a:avLst/>
                      </a:prstGeom>
                    </p:spPr>
                  </p:pic>
                </p:oleObj>
              </mc:Fallback>
            </mc:AlternateContent>
          </a:graphicData>
        </a:graphic>
      </p:graphicFrame>
      <p:sp>
        <p:nvSpPr>
          <p:cNvPr id="13" name="Rectangle: Rounded Corners 12">
            <a:extLst>
              <a:ext uri="{FF2B5EF4-FFF2-40B4-BE49-F238E27FC236}">
                <a16:creationId xmlns:a16="http://schemas.microsoft.com/office/drawing/2014/main" id="{238F10EA-7F7E-433A-B777-62CDDEAA9DCC}"/>
              </a:ext>
            </a:extLst>
          </p:cNvPr>
          <p:cNvSpPr/>
          <p:nvPr/>
        </p:nvSpPr>
        <p:spPr>
          <a:xfrm>
            <a:off x="2130804" y="2849563"/>
            <a:ext cx="4278386"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BA90274-768E-4F97-9AFE-143A03AABD5C}"/>
              </a:ext>
            </a:extLst>
          </p:cNvPr>
          <p:cNvSpPr/>
          <p:nvPr/>
        </p:nvSpPr>
        <p:spPr>
          <a:xfrm>
            <a:off x="2130804" y="3144445"/>
            <a:ext cx="2072080"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105049B-4F73-43CF-BBF9-011398CA8E0E}"/>
              </a:ext>
            </a:extLst>
          </p:cNvPr>
          <p:cNvSpPr/>
          <p:nvPr/>
        </p:nvSpPr>
        <p:spPr>
          <a:xfrm>
            <a:off x="2130804" y="3439327"/>
            <a:ext cx="4882392" cy="328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98071" y="6219965"/>
            <a:ext cx="422863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C++ code is meant to demonstrate sub-optimal algorithms not required on the examination</a:t>
            </a:r>
            <a:endParaRPr lang="en-CA" sz="1100" dirty="0"/>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1830" y="6281931"/>
            <a:ext cx="396241" cy="399289"/>
          </a:xfrm>
          <a:prstGeom prst="rect">
            <a:avLst/>
          </a:prstGeom>
        </p:spPr>
      </p:pic>
    </p:spTree>
    <p:custDataLst>
      <p:tags r:id="rId1"/>
    </p:custDataLst>
    <p:extLst>
      <p:ext uri="{BB962C8B-B14F-4D97-AF65-F5344CB8AC3E}">
        <p14:creationId xmlns:p14="http://schemas.microsoft.com/office/powerpoint/2010/main" val="25176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3"/>
</p:tagLst>
</file>

<file path=ppt/tags/tag10.xml><?xml version="1.0" encoding="utf-8"?>
<p:tagLst xmlns:a="http://schemas.openxmlformats.org/drawingml/2006/main" xmlns:r="http://schemas.openxmlformats.org/officeDocument/2006/relationships" xmlns:p="http://schemas.openxmlformats.org/presentationml/2006/main">
  <p:tag name="TIMING" val="|19.3|6.6|30.7|12.7"/>
</p:tagLst>
</file>

<file path=ppt/tags/tag11.xml><?xml version="1.0" encoding="utf-8"?>
<p:tagLst xmlns:a="http://schemas.openxmlformats.org/drawingml/2006/main" xmlns:r="http://schemas.openxmlformats.org/officeDocument/2006/relationships" xmlns:p="http://schemas.openxmlformats.org/presentationml/2006/main">
  <p:tag name="TIMING" val="|17.5|4.3|32.2|31.6|58.4|18.8"/>
</p:tagLst>
</file>

<file path=ppt/tags/tag12.xml><?xml version="1.0" encoding="utf-8"?>
<p:tagLst xmlns:a="http://schemas.openxmlformats.org/drawingml/2006/main" xmlns:r="http://schemas.openxmlformats.org/officeDocument/2006/relationships" xmlns:p="http://schemas.openxmlformats.org/presentationml/2006/main">
  <p:tag name="TIMING" val="|12.8|15.9|78.8|13.4"/>
</p:tagLst>
</file>

<file path=ppt/tags/tag13.xml><?xml version="1.0" encoding="utf-8"?>
<p:tagLst xmlns:a="http://schemas.openxmlformats.org/drawingml/2006/main" xmlns:r="http://schemas.openxmlformats.org/officeDocument/2006/relationships" xmlns:p="http://schemas.openxmlformats.org/presentationml/2006/main">
  <p:tag name="TIMING" val="|22.2|12.7|7.5|20.1|54.9"/>
</p:tagLst>
</file>

<file path=ppt/tags/tag14.xml><?xml version="1.0" encoding="utf-8"?>
<p:tagLst xmlns:a="http://schemas.openxmlformats.org/drawingml/2006/main" xmlns:r="http://schemas.openxmlformats.org/officeDocument/2006/relationships" xmlns:p="http://schemas.openxmlformats.org/presentationml/2006/main">
  <p:tag name="TIMING" val="|24.5|21.3"/>
</p:tagLst>
</file>

<file path=ppt/tags/tag15.xml><?xml version="1.0" encoding="utf-8"?>
<p:tagLst xmlns:a="http://schemas.openxmlformats.org/drawingml/2006/main" xmlns:r="http://schemas.openxmlformats.org/officeDocument/2006/relationships" xmlns:p="http://schemas.openxmlformats.org/presentationml/2006/main">
  <p:tag name="TIMING" val="|32.9"/>
</p:tagLst>
</file>

<file path=ppt/tags/tag2.xml><?xml version="1.0" encoding="utf-8"?>
<p:tagLst xmlns:a="http://schemas.openxmlformats.org/drawingml/2006/main" xmlns:r="http://schemas.openxmlformats.org/officeDocument/2006/relationships" xmlns:p="http://schemas.openxmlformats.org/presentationml/2006/main">
  <p:tag name="TIMING" val="|6.4|10|33.1|22.9|10.9"/>
</p:tagLst>
</file>

<file path=ppt/tags/tag3.xml><?xml version="1.0" encoding="utf-8"?>
<p:tagLst xmlns:a="http://schemas.openxmlformats.org/drawingml/2006/main" xmlns:r="http://schemas.openxmlformats.org/officeDocument/2006/relationships" xmlns:p="http://schemas.openxmlformats.org/presentationml/2006/main">
  <p:tag name="TIMING" val="|6|13.6"/>
</p:tagLst>
</file>

<file path=ppt/tags/tag4.xml><?xml version="1.0" encoding="utf-8"?>
<p:tagLst xmlns:a="http://schemas.openxmlformats.org/drawingml/2006/main" xmlns:r="http://schemas.openxmlformats.org/officeDocument/2006/relationships" xmlns:p="http://schemas.openxmlformats.org/presentationml/2006/main">
  <p:tag name="TIMING" val="|6.6|7.4"/>
</p:tagLst>
</file>

<file path=ppt/tags/tag5.xml><?xml version="1.0" encoding="utf-8"?>
<p:tagLst xmlns:a="http://schemas.openxmlformats.org/drawingml/2006/main" xmlns:r="http://schemas.openxmlformats.org/officeDocument/2006/relationships" xmlns:p="http://schemas.openxmlformats.org/presentationml/2006/main">
  <p:tag name="TIMING" val="|12.9|16.4|88.5"/>
</p:tagLst>
</file>

<file path=ppt/tags/tag6.xml><?xml version="1.0" encoding="utf-8"?>
<p:tagLst xmlns:a="http://schemas.openxmlformats.org/drawingml/2006/main" xmlns:r="http://schemas.openxmlformats.org/officeDocument/2006/relationships" xmlns:p="http://schemas.openxmlformats.org/presentationml/2006/main">
  <p:tag name="TIMING" val="|16|25|12.7|7.1|5.9|10.3"/>
</p:tagLst>
</file>

<file path=ppt/tags/tag7.xml><?xml version="1.0" encoding="utf-8"?>
<p:tagLst xmlns:a="http://schemas.openxmlformats.org/drawingml/2006/main" xmlns:r="http://schemas.openxmlformats.org/officeDocument/2006/relationships" xmlns:p="http://schemas.openxmlformats.org/presentationml/2006/main">
  <p:tag name="TIMING" val="|25.8|3.9|10.7|5|29.1|9"/>
</p:tagLst>
</file>

<file path=ppt/tags/tag8.xml><?xml version="1.0" encoding="utf-8"?>
<p:tagLst xmlns:a="http://schemas.openxmlformats.org/drawingml/2006/main" xmlns:r="http://schemas.openxmlformats.org/officeDocument/2006/relationships" xmlns:p="http://schemas.openxmlformats.org/presentationml/2006/main">
  <p:tag name="TIMING" val="|8.6"/>
</p:tagLst>
</file>

<file path=ppt/tags/tag9.xml><?xml version="1.0" encoding="utf-8"?>
<p:tagLst xmlns:a="http://schemas.openxmlformats.org/drawingml/2006/main" xmlns:r="http://schemas.openxmlformats.org/officeDocument/2006/relationships" xmlns:p="http://schemas.openxmlformats.org/presentationml/2006/main">
  <p:tag name="TIMING" val="|53.2|22.3|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94055</TotalTime>
  <Words>1960</Words>
  <Application>Microsoft Office PowerPoint</Application>
  <PresentationFormat>On-screen Show (4:3)</PresentationFormat>
  <Paragraphs>251</Paragraphs>
  <Slides>21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Bookman Old Style</vt:lpstr>
      <vt:lpstr>Calibri</vt:lpstr>
      <vt:lpstr>Cambria</vt:lpstr>
      <vt:lpstr>Consolas</vt:lpstr>
      <vt:lpstr>Constantia</vt:lpstr>
      <vt:lpstr>Georgia</vt:lpstr>
      <vt:lpstr>Times New Roman</vt:lpstr>
      <vt:lpstr>Office Theme</vt:lpstr>
      <vt:lpstr>Equation</vt:lpstr>
      <vt:lpstr>Evaluating a polynomial at a point and Horner’s rule</vt:lpstr>
      <vt:lpstr>Introduction</vt:lpstr>
      <vt:lpstr>Representing a polynomial</vt:lpstr>
      <vt:lpstr>Representing a polynomial</vt:lpstr>
      <vt:lpstr>Representing a polynomial</vt:lpstr>
      <vt:lpstr>Evaluating a polynomial</vt:lpstr>
      <vt:lpstr>Evaluating a polynomial</vt:lpstr>
      <vt:lpstr>Evaluating a polynomial</vt:lpstr>
      <vt:lpstr>Evaluating a polynomial</vt:lpstr>
      <vt:lpstr>Evaluating a polynomial</vt:lpstr>
      <vt:lpstr>Evaluating a polynomial</vt:lpstr>
      <vt:lpstr>Evaluating a polynomial</vt:lpstr>
      <vt:lpstr>Evaluating a polynomial</vt:lpstr>
      <vt:lpstr>Evaluating a polynomial</vt:lpstr>
      <vt:lpstr>Evaluating a polynomial</vt:lpstr>
      <vt:lpstr>Horner’s rule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1641</cp:revision>
  <dcterms:created xsi:type="dcterms:W3CDTF">2020-04-30T19:27:29Z</dcterms:created>
  <dcterms:modified xsi:type="dcterms:W3CDTF">2025-02-28T16:35:44Z</dcterms:modified>
</cp:coreProperties>
</file>